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grandir Narrow" panose="020B0604020202020204" charset="0"/>
      <p:regular r:id="rId13"/>
    </p:embeddedFont>
    <p:embeddedFont>
      <p:font typeface="Agrandir Narrow Bold" panose="020B0604020202020204" charset="0"/>
      <p:regular r:id="rId14"/>
    </p:embeddedFont>
    <p:embeddedFont>
      <p:font typeface="Agrandir Narrow Medium" panose="020B0604020202020204" charset="0"/>
      <p:regular r:id="rId15"/>
    </p:embeddedFont>
    <p:embeddedFont>
      <p:font typeface="Aileron" panose="020B0604020202020204" charset="0"/>
      <p:regular r:id="rId16"/>
    </p:embeddedFont>
    <p:embeddedFont>
      <p:font typeface="Aileron Bold" panose="020B0604020202020204" charset="0"/>
      <p:regular r:id="rId17"/>
    </p:embeddedFont>
    <p:embeddedFont>
      <p:font typeface="Be Vietnam" panose="020B0604020202020204" charset="0"/>
      <p:regular r:id="rId18"/>
    </p:embeddedFont>
    <p:embeddedFont>
      <p:font typeface="Be Vietnam Italics" panose="020B0604020202020204" charset="0"/>
      <p:regular r:id="rId19"/>
    </p:embeddedFont>
    <p:embeddedFont>
      <p:font typeface="Be Vietnam Ultra-Bold" panose="020B0604020202020204" charset="0"/>
      <p:regular r:id="rId20"/>
    </p:embeddedFont>
    <p:embeddedFont>
      <p:font typeface="Livvic Semi-Bold" panose="020B0604020202020204" charset="0"/>
      <p:regular r:id="rId21"/>
    </p:embeddedFont>
    <p:embeddedFont>
      <p:font typeface="Roca Two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769537" y="1670122"/>
            <a:ext cx="4912916" cy="645375"/>
            <a:chOff x="0" y="0"/>
            <a:chExt cx="1293937" cy="169975"/>
          </a:xfrm>
        </p:grpSpPr>
        <p:sp>
          <p:nvSpPr>
            <p:cNvPr id="4" name="Freeform 4"/>
            <p:cNvSpPr/>
            <p:nvPr/>
          </p:nvSpPr>
          <p:spPr>
            <a:xfrm>
              <a:off x="0" y="0"/>
              <a:ext cx="1293937" cy="169975"/>
            </a:xfrm>
            <a:custGeom>
              <a:avLst/>
              <a:gdLst/>
              <a:ahLst/>
              <a:cxnLst/>
              <a:rect l="l" t="t" r="r" b="b"/>
              <a:pathLst>
                <a:path w="1293937" h="169975">
                  <a:moveTo>
                    <a:pt x="84988" y="0"/>
                  </a:moveTo>
                  <a:lnTo>
                    <a:pt x="1208949" y="0"/>
                  </a:lnTo>
                  <a:cubicBezTo>
                    <a:pt x="1255886" y="0"/>
                    <a:pt x="1293937" y="38050"/>
                    <a:pt x="1293937" y="84988"/>
                  </a:cubicBezTo>
                  <a:lnTo>
                    <a:pt x="1293937" y="84988"/>
                  </a:lnTo>
                  <a:cubicBezTo>
                    <a:pt x="1293937" y="107528"/>
                    <a:pt x="1284983" y="129145"/>
                    <a:pt x="1269044" y="145083"/>
                  </a:cubicBezTo>
                  <a:cubicBezTo>
                    <a:pt x="1253106" y="161021"/>
                    <a:pt x="1231489" y="169975"/>
                    <a:pt x="1208949" y="169975"/>
                  </a:cubicBezTo>
                  <a:lnTo>
                    <a:pt x="84988" y="169975"/>
                  </a:lnTo>
                  <a:cubicBezTo>
                    <a:pt x="38050" y="169975"/>
                    <a:pt x="0" y="131925"/>
                    <a:pt x="0" y="84988"/>
                  </a:cubicBezTo>
                  <a:lnTo>
                    <a:pt x="0" y="84988"/>
                  </a:lnTo>
                  <a:cubicBezTo>
                    <a:pt x="0" y="38050"/>
                    <a:pt x="38050" y="0"/>
                    <a:pt x="84988" y="0"/>
                  </a:cubicBezTo>
                  <a:close/>
                </a:path>
              </a:pathLst>
            </a:custGeom>
            <a:solidFill>
              <a:srgbClr val="000000">
                <a:alpha val="0"/>
              </a:srgbClr>
            </a:solidFill>
            <a:ln w="19050" cap="rnd">
              <a:solidFill>
                <a:srgbClr val="00004D"/>
              </a:solidFill>
              <a:prstDash val="solid"/>
              <a:round/>
            </a:ln>
          </p:spPr>
          <p:txBody>
            <a:bodyPr/>
            <a:lstStyle/>
            <a:p>
              <a:endParaRPr lang="en-US"/>
            </a:p>
          </p:txBody>
        </p:sp>
        <p:sp>
          <p:nvSpPr>
            <p:cNvPr id="5" name="TextBox 5"/>
            <p:cNvSpPr txBox="1"/>
            <p:nvPr/>
          </p:nvSpPr>
          <p:spPr>
            <a:xfrm>
              <a:off x="0" y="-19050"/>
              <a:ext cx="1293937" cy="189025"/>
            </a:xfrm>
            <a:prstGeom prst="rect">
              <a:avLst/>
            </a:prstGeom>
          </p:spPr>
          <p:txBody>
            <a:bodyPr lIns="25400" tIns="25400" rIns="25400" bIns="25400" rtlCol="0" anchor="ctr"/>
            <a:lstStyle/>
            <a:p>
              <a:pPr marL="0" lvl="0" indent="0" algn="ctr">
                <a:lnSpc>
                  <a:spcPts val="2800"/>
                </a:lnSpc>
              </a:pPr>
              <a:r>
                <a:rPr lang="en-US" sz="2800" b="1" spc="140">
                  <a:solidFill>
                    <a:srgbClr val="212163"/>
                  </a:solidFill>
                  <a:latin typeface="Agrandir Narrow Medium"/>
                  <a:ea typeface="Agrandir Narrow Medium"/>
                  <a:cs typeface="Agrandir Narrow Medium"/>
                  <a:sym typeface="Agrandir Narrow Medium"/>
                </a:rPr>
                <a:t>Group 4 | BUAN 6312.001</a:t>
              </a:r>
            </a:p>
          </p:txBody>
        </p:sp>
      </p:grpSp>
      <p:grpSp>
        <p:nvGrpSpPr>
          <p:cNvPr id="6" name="Group 6"/>
          <p:cNvGrpSpPr/>
          <p:nvPr/>
        </p:nvGrpSpPr>
        <p:grpSpPr>
          <a:xfrm>
            <a:off x="8160665" y="1956745"/>
            <a:ext cx="332240" cy="336219"/>
            <a:chOff x="0" y="0"/>
            <a:chExt cx="812800" cy="822536"/>
          </a:xfrm>
        </p:grpSpPr>
        <p:sp>
          <p:nvSpPr>
            <p:cNvPr id="7" name="Freeform 7"/>
            <p:cNvSpPr/>
            <p:nvPr/>
          </p:nvSpPr>
          <p:spPr>
            <a:xfrm>
              <a:off x="0" y="0"/>
              <a:ext cx="812800" cy="822536"/>
            </a:xfrm>
            <a:custGeom>
              <a:avLst/>
              <a:gdLst/>
              <a:ahLst/>
              <a:cxnLst/>
              <a:rect l="l" t="t" r="r" b="b"/>
              <a:pathLst>
                <a:path w="812800" h="822536">
                  <a:moveTo>
                    <a:pt x="406400" y="0"/>
                  </a:moveTo>
                  <a:cubicBezTo>
                    <a:pt x="181951" y="0"/>
                    <a:pt x="0" y="184131"/>
                    <a:pt x="0" y="411268"/>
                  </a:cubicBezTo>
                  <a:cubicBezTo>
                    <a:pt x="0" y="638405"/>
                    <a:pt x="181951" y="822536"/>
                    <a:pt x="406400" y="822536"/>
                  </a:cubicBezTo>
                  <a:cubicBezTo>
                    <a:pt x="630849" y="822536"/>
                    <a:pt x="812800" y="638405"/>
                    <a:pt x="812800" y="411268"/>
                  </a:cubicBezTo>
                  <a:cubicBezTo>
                    <a:pt x="812800" y="184131"/>
                    <a:pt x="630849" y="0"/>
                    <a:pt x="406400" y="0"/>
                  </a:cubicBezTo>
                  <a:close/>
                </a:path>
              </a:pathLst>
            </a:custGeom>
            <a:solidFill>
              <a:srgbClr val="EB5436"/>
            </a:solidFill>
          </p:spPr>
          <p:txBody>
            <a:bodyPr/>
            <a:lstStyle/>
            <a:p>
              <a:endParaRPr lang="en-US"/>
            </a:p>
          </p:txBody>
        </p:sp>
        <p:sp>
          <p:nvSpPr>
            <p:cNvPr id="8" name="TextBox 8"/>
            <p:cNvSpPr txBox="1"/>
            <p:nvPr/>
          </p:nvSpPr>
          <p:spPr>
            <a:xfrm>
              <a:off x="76200" y="-46712"/>
              <a:ext cx="660400" cy="792135"/>
            </a:xfrm>
            <a:prstGeom prst="rect">
              <a:avLst/>
            </a:prstGeom>
          </p:spPr>
          <p:txBody>
            <a:bodyPr lIns="50800" tIns="50800" rIns="50800" bIns="50800" rtlCol="0" anchor="ctr"/>
            <a:lstStyle/>
            <a:p>
              <a:pPr algn="ctr">
                <a:lnSpc>
                  <a:spcPts val="3500"/>
                </a:lnSpc>
              </a:pPr>
              <a:endParaRPr/>
            </a:p>
          </p:txBody>
        </p:sp>
      </p:grpSp>
      <p:sp>
        <p:nvSpPr>
          <p:cNvPr id="9" name="AutoShape 9"/>
          <p:cNvSpPr/>
          <p:nvPr/>
        </p:nvSpPr>
        <p:spPr>
          <a:xfrm>
            <a:off x="0" y="7194572"/>
            <a:ext cx="18288000" cy="3092428"/>
          </a:xfrm>
          <a:prstGeom prst="rect">
            <a:avLst/>
          </a:prstGeom>
          <a:solidFill>
            <a:srgbClr val="EB5436"/>
          </a:solidFill>
        </p:spPr>
        <p:txBody>
          <a:bodyPr/>
          <a:lstStyle/>
          <a:p>
            <a:endParaRPr lang="en-US"/>
          </a:p>
        </p:txBody>
      </p:sp>
      <p:sp>
        <p:nvSpPr>
          <p:cNvPr id="10" name="AutoShape 10"/>
          <p:cNvSpPr/>
          <p:nvPr/>
        </p:nvSpPr>
        <p:spPr>
          <a:xfrm>
            <a:off x="0" y="7382100"/>
            <a:ext cx="18288000" cy="2904900"/>
          </a:xfrm>
          <a:prstGeom prst="rect">
            <a:avLst/>
          </a:prstGeom>
          <a:solidFill>
            <a:srgbClr val="00004D"/>
          </a:solidFill>
        </p:spPr>
        <p:txBody>
          <a:bodyPr/>
          <a:lstStyle/>
          <a:p>
            <a:endParaRPr lang="en-US"/>
          </a:p>
        </p:txBody>
      </p:sp>
      <p:grpSp>
        <p:nvGrpSpPr>
          <p:cNvPr id="11" name="Group 11"/>
          <p:cNvGrpSpPr/>
          <p:nvPr/>
        </p:nvGrpSpPr>
        <p:grpSpPr>
          <a:xfrm>
            <a:off x="16564747" y="1839501"/>
            <a:ext cx="486407" cy="4864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5436">
                <a:alpha val="86667"/>
              </a:srgbClr>
            </a:solidFill>
          </p:spPr>
          <p:txBody>
            <a:bodyPr/>
            <a:lstStyle/>
            <a:p>
              <a:endParaRPr lang="en-US"/>
            </a:p>
          </p:txBody>
        </p:sp>
        <p:sp>
          <p:nvSpPr>
            <p:cNvPr id="13" name="TextBox 13"/>
            <p:cNvSpPr txBox="1"/>
            <p:nvPr/>
          </p:nvSpPr>
          <p:spPr>
            <a:xfrm>
              <a:off x="76200" y="-47625"/>
              <a:ext cx="660400" cy="784225"/>
            </a:xfrm>
            <a:prstGeom prst="rect">
              <a:avLst/>
            </a:prstGeom>
          </p:spPr>
          <p:txBody>
            <a:bodyPr lIns="50800" tIns="50800" rIns="50800" bIns="50800" rtlCol="0" anchor="ctr"/>
            <a:lstStyle/>
            <a:p>
              <a:pPr algn="ctr">
                <a:lnSpc>
                  <a:spcPts val="3500"/>
                </a:lnSpc>
              </a:pPr>
              <a:endParaRPr/>
            </a:p>
          </p:txBody>
        </p:sp>
      </p:grpSp>
      <p:sp>
        <p:nvSpPr>
          <p:cNvPr id="14" name="Freeform 14"/>
          <p:cNvSpPr/>
          <p:nvPr/>
        </p:nvSpPr>
        <p:spPr>
          <a:xfrm>
            <a:off x="16369829" y="1073284"/>
            <a:ext cx="1438851" cy="1402226"/>
          </a:xfrm>
          <a:custGeom>
            <a:avLst/>
            <a:gdLst/>
            <a:ahLst/>
            <a:cxnLst/>
            <a:rect l="l" t="t" r="r" b="b"/>
            <a:pathLst>
              <a:path w="1438851" h="1402226">
                <a:moveTo>
                  <a:pt x="0" y="0"/>
                </a:moveTo>
                <a:lnTo>
                  <a:pt x="1438851" y="0"/>
                </a:lnTo>
                <a:lnTo>
                  <a:pt x="1438851" y="1402226"/>
                </a:lnTo>
                <a:lnTo>
                  <a:pt x="0" y="14022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769537" y="5835673"/>
            <a:ext cx="8805961" cy="701675"/>
          </a:xfrm>
          <a:prstGeom prst="rect">
            <a:avLst/>
          </a:prstGeom>
        </p:spPr>
        <p:txBody>
          <a:bodyPr lIns="0" tIns="0" rIns="0" bIns="0" rtlCol="0" anchor="t">
            <a:spAutoFit/>
          </a:bodyPr>
          <a:lstStyle/>
          <a:p>
            <a:pPr algn="l">
              <a:lnSpc>
                <a:spcPts val="4900"/>
              </a:lnSpc>
              <a:spcBef>
                <a:spcPct val="0"/>
              </a:spcBef>
            </a:pPr>
            <a:r>
              <a:rPr lang="en-US" sz="3500" b="1">
                <a:solidFill>
                  <a:srgbClr val="EB5436"/>
                </a:solidFill>
                <a:latin typeface="Agrandir Narrow Medium"/>
                <a:ea typeface="Agrandir Narrow Medium"/>
                <a:cs typeface="Agrandir Narrow Medium"/>
                <a:sym typeface="Agrandir Narrow Medium"/>
              </a:rPr>
              <a:t>An Econometric Analysis of Traffic Fatalities</a:t>
            </a:r>
          </a:p>
        </p:txBody>
      </p:sp>
      <p:sp>
        <p:nvSpPr>
          <p:cNvPr id="16" name="Freeform 16"/>
          <p:cNvSpPr/>
          <p:nvPr/>
        </p:nvSpPr>
        <p:spPr>
          <a:xfrm flipH="1">
            <a:off x="7320753" y="1138388"/>
            <a:ext cx="1438851" cy="1402226"/>
          </a:xfrm>
          <a:custGeom>
            <a:avLst/>
            <a:gdLst/>
            <a:ahLst/>
            <a:cxnLst/>
            <a:rect l="l" t="t" r="r" b="b"/>
            <a:pathLst>
              <a:path w="1438851" h="1402226">
                <a:moveTo>
                  <a:pt x="1438851" y="0"/>
                </a:moveTo>
                <a:lnTo>
                  <a:pt x="0" y="0"/>
                </a:lnTo>
                <a:lnTo>
                  <a:pt x="0" y="1402226"/>
                </a:lnTo>
                <a:lnTo>
                  <a:pt x="1438851" y="1402226"/>
                </a:lnTo>
                <a:lnTo>
                  <a:pt x="143885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9998265" y="2023123"/>
            <a:ext cx="7000356" cy="6058490"/>
          </a:xfrm>
          <a:custGeom>
            <a:avLst/>
            <a:gdLst/>
            <a:ahLst/>
            <a:cxnLst/>
            <a:rect l="l" t="t" r="r" b="b"/>
            <a:pathLst>
              <a:path w="7000356" h="6058490">
                <a:moveTo>
                  <a:pt x="0" y="0"/>
                </a:moveTo>
                <a:lnTo>
                  <a:pt x="7000357" y="0"/>
                </a:lnTo>
                <a:lnTo>
                  <a:pt x="7000357" y="6058490"/>
                </a:lnTo>
                <a:lnTo>
                  <a:pt x="0" y="60584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a:off x="9237737" y="1366937"/>
            <a:ext cx="8521413" cy="7374896"/>
          </a:xfrm>
          <a:custGeom>
            <a:avLst/>
            <a:gdLst/>
            <a:ahLst/>
            <a:cxnLst/>
            <a:rect l="l" t="t" r="r" b="b"/>
            <a:pathLst>
              <a:path w="8521413" h="7374896">
                <a:moveTo>
                  <a:pt x="0" y="0"/>
                </a:moveTo>
                <a:lnTo>
                  <a:pt x="8521413" y="0"/>
                </a:lnTo>
                <a:lnTo>
                  <a:pt x="8521413" y="7374896"/>
                </a:lnTo>
                <a:lnTo>
                  <a:pt x="0" y="73748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p:cNvSpPr/>
          <p:nvPr/>
        </p:nvSpPr>
        <p:spPr>
          <a:xfrm>
            <a:off x="9995935" y="2023123"/>
            <a:ext cx="7005016" cy="6062523"/>
          </a:xfrm>
          <a:custGeom>
            <a:avLst/>
            <a:gdLst/>
            <a:ahLst/>
            <a:cxnLst/>
            <a:rect l="l" t="t" r="r" b="b"/>
            <a:pathLst>
              <a:path w="7005016" h="6062523">
                <a:moveTo>
                  <a:pt x="0" y="0"/>
                </a:moveTo>
                <a:lnTo>
                  <a:pt x="7005017" y="0"/>
                </a:lnTo>
                <a:lnTo>
                  <a:pt x="7005017" y="6062524"/>
                </a:lnTo>
                <a:lnTo>
                  <a:pt x="0" y="60625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0" name="Group 20"/>
          <p:cNvGrpSpPr/>
          <p:nvPr/>
        </p:nvGrpSpPr>
        <p:grpSpPr>
          <a:xfrm>
            <a:off x="10135717" y="2142415"/>
            <a:ext cx="6725454" cy="5823940"/>
            <a:chOff x="0" y="0"/>
            <a:chExt cx="4282440" cy="3708400"/>
          </a:xfrm>
        </p:grpSpPr>
        <p:sp>
          <p:nvSpPr>
            <p:cNvPr id="21" name="Freeform 2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1"/>
              <a:stretch>
                <a:fillRect l="-14987" r="-14987"/>
              </a:stretch>
            </a:blipFill>
          </p:spPr>
          <p:txBody>
            <a:bodyPr/>
            <a:lstStyle/>
            <a:p>
              <a:endParaRPr lang="en-US"/>
            </a:p>
          </p:txBody>
        </p:sp>
      </p:grpSp>
      <p:sp>
        <p:nvSpPr>
          <p:cNvPr id="22" name="TextBox 22"/>
          <p:cNvSpPr txBox="1"/>
          <p:nvPr/>
        </p:nvSpPr>
        <p:spPr>
          <a:xfrm>
            <a:off x="769537" y="2986520"/>
            <a:ext cx="8182025" cy="2889885"/>
          </a:xfrm>
          <a:prstGeom prst="rect">
            <a:avLst/>
          </a:prstGeom>
        </p:spPr>
        <p:txBody>
          <a:bodyPr lIns="0" tIns="0" rIns="0" bIns="0" rtlCol="0" anchor="t">
            <a:spAutoFit/>
          </a:bodyPr>
          <a:lstStyle/>
          <a:p>
            <a:pPr algn="l">
              <a:lnSpc>
                <a:spcPts val="7559"/>
              </a:lnSpc>
            </a:pPr>
            <a:r>
              <a:rPr lang="en-US" sz="7199" b="1" spc="71">
                <a:solidFill>
                  <a:srgbClr val="00004D"/>
                </a:solidFill>
                <a:latin typeface="Livvic Semi-Bold"/>
                <a:ea typeface="Livvic Semi-Bold"/>
                <a:cs typeface="Livvic Semi-Bold"/>
                <a:sym typeface="Livvic Semi-Bold"/>
              </a:rPr>
              <a:t>DO MANDATORY SEAT BELT LAWS </a:t>
            </a:r>
          </a:p>
          <a:p>
            <a:pPr algn="l">
              <a:lnSpc>
                <a:spcPts val="7559"/>
              </a:lnSpc>
            </a:pPr>
            <a:r>
              <a:rPr lang="en-US" sz="7199" b="1" spc="71">
                <a:solidFill>
                  <a:srgbClr val="00004D"/>
                </a:solidFill>
                <a:latin typeface="Livvic Semi-Bold"/>
                <a:ea typeface="Livvic Semi-Bold"/>
                <a:cs typeface="Livvic Semi-Bold"/>
                <a:sym typeface="Livvic Semi-Bold"/>
              </a:rPr>
              <a:t>SAVE LIVES?</a:t>
            </a:r>
          </a:p>
        </p:txBody>
      </p:sp>
      <p:sp>
        <p:nvSpPr>
          <p:cNvPr id="23" name="TextBox 23"/>
          <p:cNvSpPr txBox="1"/>
          <p:nvPr/>
        </p:nvSpPr>
        <p:spPr>
          <a:xfrm>
            <a:off x="444960" y="9134475"/>
            <a:ext cx="18587649" cy="419346"/>
          </a:xfrm>
          <a:prstGeom prst="rect">
            <a:avLst/>
          </a:prstGeom>
        </p:spPr>
        <p:txBody>
          <a:bodyPr lIns="0" tIns="0" rIns="0" bIns="0" rtlCol="0" anchor="t">
            <a:spAutoFit/>
          </a:bodyPr>
          <a:lstStyle/>
          <a:p>
            <a:pPr algn="l">
              <a:lnSpc>
                <a:spcPts val="3500"/>
              </a:lnSpc>
              <a:spcBef>
                <a:spcPct val="0"/>
              </a:spcBef>
            </a:pPr>
            <a:r>
              <a:rPr lang="en-US" sz="2400" b="1" dirty="0">
                <a:solidFill>
                  <a:srgbClr val="FFFFFF"/>
                </a:solidFill>
                <a:latin typeface="Agrandir Narrow Medium"/>
                <a:ea typeface="Agrandir Narrow Medium"/>
                <a:cs typeface="Agrandir Narrow Medium"/>
                <a:sym typeface="Agrandir Narrow Medium"/>
              </a:rPr>
              <a:t>Likith Rajashekar | Muni Rohith </a:t>
            </a:r>
            <a:r>
              <a:rPr lang="en-US" sz="2400" b="1" dirty="0" err="1">
                <a:solidFill>
                  <a:srgbClr val="FFFFFF"/>
                </a:solidFill>
                <a:latin typeface="Agrandir Narrow Medium"/>
                <a:ea typeface="Agrandir Narrow Medium"/>
                <a:cs typeface="Agrandir Narrow Medium"/>
                <a:sym typeface="Agrandir Narrow Medium"/>
              </a:rPr>
              <a:t>Laisetty</a:t>
            </a:r>
            <a:r>
              <a:rPr lang="en-US" sz="2400" b="1" dirty="0">
                <a:solidFill>
                  <a:srgbClr val="FFFFFF"/>
                </a:solidFill>
                <a:latin typeface="Agrandir Narrow Medium"/>
                <a:ea typeface="Agrandir Narrow Medium"/>
                <a:cs typeface="Agrandir Narrow Medium"/>
                <a:sym typeface="Agrandir Narrow Medium"/>
              </a:rPr>
              <a:t> | </a:t>
            </a:r>
            <a:r>
              <a:rPr lang="en-US" sz="2400" b="1" dirty="0" err="1">
                <a:solidFill>
                  <a:srgbClr val="FFFFFF"/>
                </a:solidFill>
                <a:latin typeface="Agrandir Narrow Medium"/>
                <a:ea typeface="Agrandir Narrow Medium"/>
                <a:cs typeface="Agrandir Narrow Medium"/>
                <a:sym typeface="Agrandir Narrow Medium"/>
              </a:rPr>
              <a:t>Unmona</a:t>
            </a:r>
            <a:r>
              <a:rPr lang="en-US" sz="2400" b="1" dirty="0">
                <a:solidFill>
                  <a:srgbClr val="FFFFFF"/>
                </a:solidFill>
                <a:latin typeface="Agrandir Narrow Medium"/>
                <a:ea typeface="Agrandir Narrow Medium"/>
                <a:cs typeface="Agrandir Narrow Medium"/>
                <a:sym typeface="Agrandir Narrow Medium"/>
              </a:rPr>
              <a:t> Das | Niral Devang Shah | Jeremy Adam Duchin | Satyajeet Reddy </a:t>
            </a:r>
            <a:r>
              <a:rPr lang="en-US" sz="2400" b="1" dirty="0" err="1">
                <a:solidFill>
                  <a:srgbClr val="FFFFFF"/>
                </a:solidFill>
                <a:latin typeface="Agrandir Narrow Medium"/>
                <a:ea typeface="Agrandir Narrow Medium"/>
                <a:cs typeface="Agrandir Narrow Medium"/>
                <a:sym typeface="Agrandir Narrow Medium"/>
              </a:rPr>
              <a:t>Mittakanti</a:t>
            </a:r>
            <a:endParaRPr lang="en-US" sz="2400" b="1" dirty="0">
              <a:solidFill>
                <a:srgbClr val="FFFFFF"/>
              </a:solidFill>
              <a:latin typeface="Agrandir Narrow Medium"/>
              <a:ea typeface="Agrandir Narrow Medium"/>
              <a:cs typeface="Agrandir Narrow Medium"/>
              <a:sym typeface="Agrandir Narrow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0" y="0"/>
            <a:ext cx="18288000" cy="3061616"/>
            <a:chOff x="0" y="0"/>
            <a:chExt cx="4816593" cy="806351"/>
          </a:xfrm>
        </p:grpSpPr>
        <p:sp>
          <p:nvSpPr>
            <p:cNvPr id="4" name="Freeform 4"/>
            <p:cNvSpPr/>
            <p:nvPr/>
          </p:nvSpPr>
          <p:spPr>
            <a:xfrm>
              <a:off x="0" y="0"/>
              <a:ext cx="4816592" cy="806351"/>
            </a:xfrm>
            <a:custGeom>
              <a:avLst/>
              <a:gdLst/>
              <a:ahLst/>
              <a:cxnLst/>
              <a:rect l="l" t="t" r="r" b="b"/>
              <a:pathLst>
                <a:path w="4816592" h="806351">
                  <a:moveTo>
                    <a:pt x="0" y="0"/>
                  </a:moveTo>
                  <a:lnTo>
                    <a:pt x="4816592" y="0"/>
                  </a:lnTo>
                  <a:lnTo>
                    <a:pt x="4816592" y="806351"/>
                  </a:lnTo>
                  <a:lnTo>
                    <a:pt x="0" y="806351"/>
                  </a:lnTo>
                  <a:close/>
                </a:path>
              </a:pathLst>
            </a:custGeom>
            <a:solidFill>
              <a:srgbClr val="EB5436"/>
            </a:solidFill>
          </p:spPr>
          <p:txBody>
            <a:bodyPr/>
            <a:lstStyle/>
            <a:p>
              <a:endParaRPr lang="en-US"/>
            </a:p>
          </p:txBody>
        </p:sp>
        <p:sp>
          <p:nvSpPr>
            <p:cNvPr id="5" name="TextBox 5"/>
            <p:cNvSpPr txBox="1"/>
            <p:nvPr/>
          </p:nvSpPr>
          <p:spPr>
            <a:xfrm>
              <a:off x="0" y="-123825"/>
              <a:ext cx="4816593" cy="930176"/>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0" y="0"/>
            <a:ext cx="18288000" cy="2890166"/>
            <a:chOff x="0" y="0"/>
            <a:chExt cx="4816593" cy="761196"/>
          </a:xfrm>
        </p:grpSpPr>
        <p:sp>
          <p:nvSpPr>
            <p:cNvPr id="7" name="Freeform 7"/>
            <p:cNvSpPr/>
            <p:nvPr/>
          </p:nvSpPr>
          <p:spPr>
            <a:xfrm>
              <a:off x="0" y="0"/>
              <a:ext cx="4816592" cy="761196"/>
            </a:xfrm>
            <a:custGeom>
              <a:avLst/>
              <a:gdLst/>
              <a:ahLst/>
              <a:cxnLst/>
              <a:rect l="l" t="t" r="r" b="b"/>
              <a:pathLst>
                <a:path w="4816592" h="761196">
                  <a:moveTo>
                    <a:pt x="0" y="0"/>
                  </a:moveTo>
                  <a:lnTo>
                    <a:pt x="4816592" y="0"/>
                  </a:lnTo>
                  <a:lnTo>
                    <a:pt x="4816592" y="761196"/>
                  </a:lnTo>
                  <a:lnTo>
                    <a:pt x="0" y="761196"/>
                  </a:lnTo>
                  <a:close/>
                </a:path>
              </a:pathLst>
            </a:custGeom>
            <a:solidFill>
              <a:srgbClr val="00004D"/>
            </a:solidFill>
          </p:spPr>
          <p:txBody>
            <a:bodyPr/>
            <a:lstStyle/>
            <a:p>
              <a:endParaRPr lang="en-US"/>
            </a:p>
          </p:txBody>
        </p:sp>
        <p:sp>
          <p:nvSpPr>
            <p:cNvPr id="8" name="TextBox 8"/>
            <p:cNvSpPr txBox="1"/>
            <p:nvPr/>
          </p:nvSpPr>
          <p:spPr>
            <a:xfrm>
              <a:off x="0" y="200025"/>
              <a:ext cx="4816593" cy="561171"/>
            </a:xfrm>
            <a:prstGeom prst="rect">
              <a:avLst/>
            </a:prstGeom>
          </p:spPr>
          <p:txBody>
            <a:bodyPr lIns="50800" tIns="50800" rIns="50800" bIns="50800" rtlCol="0" anchor="ctr"/>
            <a:lstStyle/>
            <a:p>
              <a:pPr marL="0" lvl="0" indent="0" algn="ctr">
                <a:lnSpc>
                  <a:spcPts val="6166"/>
                </a:lnSpc>
                <a:spcBef>
                  <a:spcPct val="0"/>
                </a:spcBef>
              </a:pPr>
              <a:endParaRPr/>
            </a:p>
          </p:txBody>
        </p:sp>
      </p:grpSp>
      <p:sp>
        <p:nvSpPr>
          <p:cNvPr id="9" name="TextBox 9"/>
          <p:cNvSpPr txBox="1"/>
          <p:nvPr/>
        </p:nvSpPr>
        <p:spPr>
          <a:xfrm>
            <a:off x="3139253" y="838299"/>
            <a:ext cx="12009495" cy="1066800"/>
          </a:xfrm>
          <a:prstGeom prst="rect">
            <a:avLst/>
          </a:prstGeom>
        </p:spPr>
        <p:txBody>
          <a:bodyPr lIns="0" tIns="0" rIns="0" bIns="0" rtlCol="0" anchor="t">
            <a:spAutoFit/>
          </a:bodyPr>
          <a:lstStyle/>
          <a:p>
            <a:pPr marL="0" lvl="0" indent="0" algn="ctr">
              <a:lnSpc>
                <a:spcPts val="8400"/>
              </a:lnSpc>
            </a:pPr>
            <a:r>
              <a:rPr lang="en-US" sz="7000" b="1" spc="70">
                <a:solidFill>
                  <a:srgbClr val="F5F5F5"/>
                </a:solidFill>
                <a:latin typeface="Roca Two Bold"/>
                <a:ea typeface="Roca Two Bold"/>
                <a:cs typeface="Roca Two Bold"/>
                <a:sym typeface="Roca Two Bold"/>
              </a:rPr>
              <a:t>CONCLUSION &amp; FINDINGS</a:t>
            </a:r>
          </a:p>
        </p:txBody>
      </p:sp>
      <p:sp>
        <p:nvSpPr>
          <p:cNvPr id="10" name="TextBox 10"/>
          <p:cNvSpPr txBox="1"/>
          <p:nvPr/>
        </p:nvSpPr>
        <p:spPr>
          <a:xfrm>
            <a:off x="345388" y="3218192"/>
            <a:ext cx="11471569" cy="6692265"/>
          </a:xfrm>
          <a:prstGeom prst="rect">
            <a:avLst/>
          </a:prstGeom>
        </p:spPr>
        <p:txBody>
          <a:bodyPr lIns="0" tIns="0" rIns="0" bIns="0" rtlCol="0" anchor="t">
            <a:spAutoFit/>
          </a:bodyPr>
          <a:lstStyle/>
          <a:p>
            <a:pPr algn="just">
              <a:lnSpc>
                <a:spcPts val="3359"/>
              </a:lnSpc>
            </a:pPr>
            <a:r>
              <a:rPr lang="en-US" sz="2400" b="1" spc="24">
                <a:solidFill>
                  <a:srgbClr val="00004D"/>
                </a:solidFill>
                <a:latin typeface="Be Vietnam Ultra-Bold"/>
                <a:ea typeface="Be Vietnam Ultra-Bold"/>
                <a:cs typeface="Be Vietnam Ultra-Bold"/>
                <a:sym typeface="Be Vietnam Ultra-Bold"/>
              </a:rPr>
              <a:t>Negative Point Estimate</a:t>
            </a:r>
          </a:p>
          <a:p>
            <a:pPr marL="518160" lvl="1" indent="-259080" algn="just">
              <a:lnSpc>
                <a:spcPts val="3359"/>
              </a:lnSpc>
              <a:buFont typeface="Arial"/>
              <a:buChar char="•"/>
            </a:pPr>
            <a:r>
              <a:rPr lang="en-US" sz="2400" spc="24">
                <a:solidFill>
                  <a:srgbClr val="00004D"/>
                </a:solidFill>
                <a:latin typeface="Be Vietnam"/>
                <a:ea typeface="Be Vietnam"/>
                <a:cs typeface="Be Vietnam"/>
                <a:sym typeface="Be Vietnam"/>
              </a:rPr>
              <a:t>2SLS coefficient: –0.154 → suggests primary laws lower fatalities</a:t>
            </a:r>
          </a:p>
          <a:p>
            <a:pPr marL="518160" lvl="1" indent="-259080" algn="just">
              <a:lnSpc>
                <a:spcPts val="3359"/>
              </a:lnSpc>
              <a:buFont typeface="Arial"/>
              <a:buChar char="•"/>
            </a:pPr>
            <a:r>
              <a:rPr lang="en-US" sz="2400" spc="24">
                <a:solidFill>
                  <a:srgbClr val="00004D"/>
                </a:solidFill>
                <a:latin typeface="Be Vietnam"/>
                <a:ea typeface="Be Vietnam"/>
                <a:cs typeface="Be Vietnam"/>
                <a:sym typeface="Be Vietnam"/>
              </a:rPr>
              <a:t>Direction aligns with theory and broader evidence</a:t>
            </a:r>
          </a:p>
          <a:p>
            <a:pPr algn="just">
              <a:lnSpc>
                <a:spcPts val="3359"/>
              </a:lnSpc>
            </a:pPr>
            <a:endParaRPr lang="en-US" sz="2400" spc="24">
              <a:solidFill>
                <a:srgbClr val="00004D"/>
              </a:solidFill>
              <a:latin typeface="Be Vietnam"/>
              <a:ea typeface="Be Vietnam"/>
              <a:cs typeface="Be Vietnam"/>
              <a:sym typeface="Be Vietnam"/>
            </a:endParaRPr>
          </a:p>
          <a:p>
            <a:pPr algn="just">
              <a:lnSpc>
                <a:spcPts val="3359"/>
              </a:lnSpc>
            </a:pPr>
            <a:r>
              <a:rPr lang="en-US" sz="2400" b="1" spc="24">
                <a:solidFill>
                  <a:srgbClr val="00004D"/>
                </a:solidFill>
                <a:latin typeface="Be Vietnam Ultra-Bold"/>
                <a:ea typeface="Be Vietnam Ultra-Bold"/>
                <a:cs typeface="Be Vietnam Ultra-Bold"/>
                <a:sym typeface="Be Vietnam Ultra-Bold"/>
              </a:rPr>
              <a:t>Why Not Statistically Significant?</a:t>
            </a:r>
          </a:p>
          <a:p>
            <a:pPr marL="518160" lvl="1" indent="-259080" algn="just">
              <a:lnSpc>
                <a:spcPts val="3359"/>
              </a:lnSpc>
              <a:buFont typeface="Arial"/>
              <a:buChar char="•"/>
            </a:pPr>
            <a:r>
              <a:rPr lang="en-US" sz="2400" spc="24">
                <a:solidFill>
                  <a:srgbClr val="00004D"/>
                </a:solidFill>
                <a:latin typeface="Be Vietnam"/>
                <a:ea typeface="Be Vietnam"/>
                <a:cs typeface="Be Vietnam"/>
                <a:sym typeface="Be Vietnam"/>
              </a:rPr>
              <a:t>Only 87 state-year observations with primary laws in 1983–1997</a:t>
            </a:r>
          </a:p>
          <a:p>
            <a:pPr marL="518160" lvl="1" indent="-259080" algn="just">
              <a:lnSpc>
                <a:spcPts val="3359"/>
              </a:lnSpc>
              <a:buFont typeface="Arial"/>
              <a:buChar char="•"/>
            </a:pPr>
            <a:r>
              <a:rPr lang="en-US" sz="2400" spc="24">
                <a:solidFill>
                  <a:srgbClr val="00004D"/>
                </a:solidFill>
                <a:latin typeface="Be Vietnam"/>
                <a:ea typeface="Be Vietnam"/>
                <a:cs typeface="Be Vietnam"/>
                <a:sym typeface="Be Vietnam"/>
              </a:rPr>
              <a:t>Small sample → large standard error (SE = 0.194) → p &gt; 0.10</a:t>
            </a:r>
          </a:p>
          <a:p>
            <a:pPr algn="just">
              <a:lnSpc>
                <a:spcPts val="3359"/>
              </a:lnSpc>
            </a:pPr>
            <a:endParaRPr lang="en-US" sz="2400" spc="24">
              <a:solidFill>
                <a:srgbClr val="00004D"/>
              </a:solidFill>
              <a:latin typeface="Be Vietnam"/>
              <a:ea typeface="Be Vietnam"/>
              <a:cs typeface="Be Vietnam"/>
              <a:sym typeface="Be Vietnam"/>
            </a:endParaRPr>
          </a:p>
          <a:p>
            <a:pPr algn="just">
              <a:lnSpc>
                <a:spcPts val="3359"/>
              </a:lnSpc>
            </a:pPr>
            <a:r>
              <a:rPr lang="en-US" sz="2400" b="1" spc="24">
                <a:solidFill>
                  <a:srgbClr val="00004D"/>
                </a:solidFill>
                <a:latin typeface="Be Vietnam Ultra-Bold"/>
                <a:ea typeface="Be Vietnam Ultra-Bold"/>
                <a:cs typeface="Be Vietnam Ultra-Bold"/>
                <a:sym typeface="Be Vietnam Ultra-Bold"/>
              </a:rPr>
              <a:t>Real-World Context</a:t>
            </a:r>
          </a:p>
          <a:p>
            <a:pPr marL="518160" lvl="1" indent="-259080" algn="just">
              <a:lnSpc>
                <a:spcPts val="3359"/>
              </a:lnSpc>
              <a:buFont typeface="Arial"/>
              <a:buChar char="•"/>
            </a:pPr>
            <a:r>
              <a:rPr lang="en-US" sz="2400" spc="24">
                <a:solidFill>
                  <a:srgbClr val="00004D"/>
                </a:solidFill>
                <a:latin typeface="Be Vietnam"/>
                <a:ea typeface="Be Vietnam"/>
                <a:cs typeface="Be Vietnam"/>
                <a:sym typeface="Be Vietnam"/>
              </a:rPr>
              <a:t>Today, most U.S. states have primary enforcement </a:t>
            </a:r>
            <a:r>
              <a:rPr lang="en-US" sz="2400" i="1" spc="24">
                <a:solidFill>
                  <a:srgbClr val="00004D"/>
                </a:solidFill>
                <a:latin typeface="Be Vietnam Italics"/>
                <a:ea typeface="Be Vietnam Italics"/>
                <a:cs typeface="Be Vietnam Italics"/>
                <a:sym typeface="Be Vietnam Italics"/>
              </a:rPr>
              <a:t>(see modern map)</a:t>
            </a:r>
          </a:p>
          <a:p>
            <a:pPr marL="518160" lvl="1" indent="-259080" algn="just">
              <a:lnSpc>
                <a:spcPts val="3359"/>
              </a:lnSpc>
              <a:buFont typeface="Arial"/>
              <a:buChar char="•"/>
            </a:pPr>
            <a:r>
              <a:rPr lang="en-US" sz="2400" spc="24">
                <a:solidFill>
                  <a:srgbClr val="00004D"/>
                </a:solidFill>
                <a:latin typeface="Be Vietnam"/>
                <a:ea typeface="Be Vietnam"/>
                <a:cs typeface="Be Vietnam"/>
                <a:sym typeface="Be Vietnam"/>
              </a:rPr>
              <a:t>Widespread uptake reflects confidence in life-saving impact</a:t>
            </a:r>
          </a:p>
          <a:p>
            <a:pPr algn="just">
              <a:lnSpc>
                <a:spcPts val="3359"/>
              </a:lnSpc>
            </a:pPr>
            <a:endParaRPr lang="en-US" sz="2400" spc="24">
              <a:solidFill>
                <a:srgbClr val="00004D"/>
              </a:solidFill>
              <a:latin typeface="Be Vietnam"/>
              <a:ea typeface="Be Vietnam"/>
              <a:cs typeface="Be Vietnam"/>
              <a:sym typeface="Be Vietnam"/>
            </a:endParaRPr>
          </a:p>
          <a:p>
            <a:pPr algn="just">
              <a:lnSpc>
                <a:spcPts val="3359"/>
              </a:lnSpc>
            </a:pPr>
            <a:r>
              <a:rPr lang="en-US" sz="2400" b="1" spc="24">
                <a:solidFill>
                  <a:srgbClr val="00004D"/>
                </a:solidFill>
                <a:latin typeface="Be Vietnam Ultra-Bold"/>
                <a:ea typeface="Be Vietnam Ultra-Bold"/>
                <a:cs typeface="Be Vietnam Ultra-Bold"/>
                <a:sym typeface="Be Vietnam Ultra-Bold"/>
              </a:rPr>
              <a:t>Key Takeaway</a:t>
            </a:r>
          </a:p>
          <a:p>
            <a:pPr marL="518160" lvl="1" indent="-259080" algn="just">
              <a:lnSpc>
                <a:spcPts val="3359"/>
              </a:lnSpc>
              <a:buFont typeface="Arial"/>
              <a:buChar char="•"/>
            </a:pPr>
            <a:r>
              <a:rPr lang="en-US" sz="2400" spc="24">
                <a:solidFill>
                  <a:srgbClr val="00004D"/>
                </a:solidFill>
                <a:latin typeface="Be Vietnam"/>
                <a:ea typeface="Be Vietnam"/>
                <a:cs typeface="Be Vietnam"/>
                <a:sym typeface="Be Vietnam"/>
              </a:rPr>
              <a:t>Direction of the effect is as expected</a:t>
            </a:r>
          </a:p>
          <a:p>
            <a:pPr marL="518160" lvl="1" indent="-259080" algn="just">
              <a:lnSpc>
                <a:spcPts val="3359"/>
              </a:lnSpc>
              <a:buFont typeface="Arial"/>
              <a:buChar char="•"/>
            </a:pPr>
            <a:r>
              <a:rPr lang="en-US" sz="2400" spc="24">
                <a:solidFill>
                  <a:srgbClr val="00004D"/>
                </a:solidFill>
                <a:latin typeface="Be Vietnam"/>
                <a:ea typeface="Be Vietnam"/>
                <a:cs typeface="Be Vietnam"/>
                <a:sym typeface="Be Vietnam"/>
              </a:rPr>
              <a:t>Lack of significance driven by limited data, not policy ineffectiveness</a:t>
            </a:r>
          </a:p>
          <a:p>
            <a:pPr marL="518160" lvl="1" indent="-259080" algn="just">
              <a:lnSpc>
                <a:spcPts val="3359"/>
              </a:lnSpc>
              <a:buFont typeface="Arial"/>
              <a:buChar char="•"/>
            </a:pPr>
            <a:r>
              <a:rPr lang="en-US" sz="2400" spc="24">
                <a:solidFill>
                  <a:srgbClr val="00004D"/>
                </a:solidFill>
                <a:latin typeface="Be Vietnam"/>
                <a:ea typeface="Be Vietnam"/>
                <a:cs typeface="Be Vietnam"/>
                <a:sym typeface="Be Vietnam"/>
              </a:rPr>
              <a:t>With more recent data, we’d expect a larger, statistically robust estimate</a:t>
            </a:r>
          </a:p>
        </p:txBody>
      </p:sp>
      <p:sp>
        <p:nvSpPr>
          <p:cNvPr id="11" name="Freeform 11"/>
          <p:cNvSpPr/>
          <p:nvPr/>
        </p:nvSpPr>
        <p:spPr>
          <a:xfrm>
            <a:off x="11211434" y="5041648"/>
            <a:ext cx="7076566" cy="4381364"/>
          </a:xfrm>
          <a:custGeom>
            <a:avLst/>
            <a:gdLst/>
            <a:ahLst/>
            <a:cxnLst/>
            <a:rect l="l" t="t" r="r" b="b"/>
            <a:pathLst>
              <a:path w="7076566" h="4381364">
                <a:moveTo>
                  <a:pt x="0" y="0"/>
                </a:moveTo>
                <a:lnTo>
                  <a:pt x="7076566" y="0"/>
                </a:lnTo>
                <a:lnTo>
                  <a:pt x="7076566" y="4381364"/>
                </a:lnTo>
                <a:lnTo>
                  <a:pt x="0" y="4381364"/>
                </a:lnTo>
                <a:lnTo>
                  <a:pt x="0" y="0"/>
                </a:lnTo>
                <a:close/>
              </a:path>
            </a:pathLst>
          </a:custGeom>
          <a:blipFill>
            <a:blip r:embed="rId3"/>
            <a:stretch>
              <a:fillRect/>
            </a:stretch>
          </a:blipFill>
        </p:spPr>
        <p:txBody>
          <a:bodyPr/>
          <a:lstStyle/>
          <a:p>
            <a:endParaRPr lang="en-US"/>
          </a:p>
        </p:txBody>
      </p:sp>
      <p:sp>
        <p:nvSpPr>
          <p:cNvPr id="12" name="Freeform 12"/>
          <p:cNvSpPr/>
          <p:nvPr/>
        </p:nvSpPr>
        <p:spPr>
          <a:xfrm>
            <a:off x="12054104" y="3251007"/>
            <a:ext cx="5583700" cy="1601250"/>
          </a:xfrm>
          <a:custGeom>
            <a:avLst/>
            <a:gdLst/>
            <a:ahLst/>
            <a:cxnLst/>
            <a:rect l="l" t="t" r="r" b="b"/>
            <a:pathLst>
              <a:path w="5583700" h="1601250">
                <a:moveTo>
                  <a:pt x="0" y="0"/>
                </a:moveTo>
                <a:lnTo>
                  <a:pt x="5583700" y="0"/>
                </a:lnTo>
                <a:lnTo>
                  <a:pt x="5583700" y="1601250"/>
                </a:lnTo>
                <a:lnTo>
                  <a:pt x="0" y="1601250"/>
                </a:lnTo>
                <a:lnTo>
                  <a:pt x="0" y="0"/>
                </a:lnTo>
                <a:close/>
              </a:path>
            </a:pathLst>
          </a:custGeom>
          <a:blipFill>
            <a:blip r:embed="rId4"/>
            <a:stretch>
              <a:fillRect t="-4170" r="-2170" b="-4065"/>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sp>
        <p:nvSpPr>
          <p:cNvPr id="3" name="AutoShape 3"/>
          <p:cNvSpPr/>
          <p:nvPr/>
        </p:nvSpPr>
        <p:spPr>
          <a:xfrm>
            <a:off x="0" y="5257800"/>
            <a:ext cx="18288000" cy="5029200"/>
          </a:xfrm>
          <a:prstGeom prst="rect">
            <a:avLst/>
          </a:prstGeom>
          <a:solidFill>
            <a:srgbClr val="EB5436"/>
          </a:solidFill>
        </p:spPr>
        <p:txBody>
          <a:bodyPr/>
          <a:lstStyle/>
          <a:p>
            <a:endParaRPr lang="en-US"/>
          </a:p>
        </p:txBody>
      </p:sp>
      <p:sp>
        <p:nvSpPr>
          <p:cNvPr id="4" name="AutoShape 4"/>
          <p:cNvSpPr/>
          <p:nvPr/>
        </p:nvSpPr>
        <p:spPr>
          <a:xfrm>
            <a:off x="0" y="5409755"/>
            <a:ext cx="18288000" cy="4877245"/>
          </a:xfrm>
          <a:prstGeom prst="rect">
            <a:avLst/>
          </a:prstGeom>
          <a:solidFill>
            <a:srgbClr val="00004D"/>
          </a:solidFill>
        </p:spPr>
        <p:txBody>
          <a:bodyPr/>
          <a:lstStyle/>
          <a:p>
            <a:endParaRPr lang="en-US"/>
          </a:p>
        </p:txBody>
      </p:sp>
      <p:sp>
        <p:nvSpPr>
          <p:cNvPr id="5" name="Freeform 5"/>
          <p:cNvSpPr/>
          <p:nvPr/>
        </p:nvSpPr>
        <p:spPr>
          <a:xfrm>
            <a:off x="8477531" y="1181100"/>
            <a:ext cx="1332938" cy="1136633"/>
          </a:xfrm>
          <a:custGeom>
            <a:avLst/>
            <a:gdLst/>
            <a:ahLst/>
            <a:cxnLst/>
            <a:rect l="l" t="t" r="r" b="b"/>
            <a:pathLst>
              <a:path w="1332938" h="1136633">
                <a:moveTo>
                  <a:pt x="0" y="0"/>
                </a:moveTo>
                <a:lnTo>
                  <a:pt x="1332938" y="0"/>
                </a:lnTo>
                <a:lnTo>
                  <a:pt x="1332938" y="1136633"/>
                </a:lnTo>
                <a:lnTo>
                  <a:pt x="0" y="11366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2851864" y="3184508"/>
            <a:ext cx="12584272" cy="1568467"/>
          </a:xfrm>
          <a:prstGeom prst="rect">
            <a:avLst/>
          </a:prstGeom>
        </p:spPr>
        <p:txBody>
          <a:bodyPr lIns="0" tIns="0" rIns="0" bIns="0" rtlCol="0" anchor="t">
            <a:spAutoFit/>
          </a:bodyPr>
          <a:lstStyle/>
          <a:p>
            <a:pPr algn="ctr">
              <a:lnSpc>
                <a:spcPts val="11400"/>
              </a:lnSpc>
            </a:pPr>
            <a:r>
              <a:rPr lang="en-US" sz="12667" b="1">
                <a:solidFill>
                  <a:srgbClr val="00004D"/>
                </a:solidFill>
                <a:latin typeface="Livvic Semi-Bold"/>
                <a:ea typeface="Livvic Semi-Bold"/>
                <a:cs typeface="Livvic Semi-Bold"/>
                <a:sym typeface="Livvic Semi-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0" y="8852682"/>
            <a:ext cx="18288000" cy="1434318"/>
            <a:chOff x="0" y="0"/>
            <a:chExt cx="4816593" cy="377763"/>
          </a:xfrm>
        </p:grpSpPr>
        <p:sp>
          <p:nvSpPr>
            <p:cNvPr id="4" name="Freeform 4"/>
            <p:cNvSpPr/>
            <p:nvPr/>
          </p:nvSpPr>
          <p:spPr>
            <a:xfrm>
              <a:off x="0" y="0"/>
              <a:ext cx="4816592" cy="377763"/>
            </a:xfrm>
            <a:custGeom>
              <a:avLst/>
              <a:gdLst/>
              <a:ahLst/>
              <a:cxnLst/>
              <a:rect l="l" t="t" r="r" b="b"/>
              <a:pathLst>
                <a:path w="4816592" h="377763">
                  <a:moveTo>
                    <a:pt x="0" y="0"/>
                  </a:moveTo>
                  <a:lnTo>
                    <a:pt x="4816592" y="0"/>
                  </a:lnTo>
                  <a:lnTo>
                    <a:pt x="4816592" y="377763"/>
                  </a:lnTo>
                  <a:lnTo>
                    <a:pt x="0" y="377763"/>
                  </a:lnTo>
                  <a:close/>
                </a:path>
              </a:pathLst>
            </a:custGeom>
            <a:solidFill>
              <a:srgbClr val="EB5436"/>
            </a:solidFill>
          </p:spPr>
          <p:txBody>
            <a:bodyPr/>
            <a:lstStyle/>
            <a:p>
              <a:endParaRPr lang="en-US"/>
            </a:p>
          </p:txBody>
        </p:sp>
        <p:sp>
          <p:nvSpPr>
            <p:cNvPr id="5" name="TextBox 5"/>
            <p:cNvSpPr txBox="1"/>
            <p:nvPr/>
          </p:nvSpPr>
          <p:spPr>
            <a:xfrm>
              <a:off x="0" y="-123825"/>
              <a:ext cx="4816593" cy="501588"/>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0" y="8979660"/>
            <a:ext cx="18288000" cy="1307340"/>
            <a:chOff x="0" y="0"/>
            <a:chExt cx="4816593" cy="344320"/>
          </a:xfrm>
        </p:grpSpPr>
        <p:sp>
          <p:nvSpPr>
            <p:cNvPr id="7" name="Freeform 7"/>
            <p:cNvSpPr/>
            <p:nvPr/>
          </p:nvSpPr>
          <p:spPr>
            <a:xfrm>
              <a:off x="0" y="0"/>
              <a:ext cx="4816592" cy="344320"/>
            </a:xfrm>
            <a:custGeom>
              <a:avLst/>
              <a:gdLst/>
              <a:ahLst/>
              <a:cxnLst/>
              <a:rect l="l" t="t" r="r" b="b"/>
              <a:pathLst>
                <a:path w="4816592" h="344320">
                  <a:moveTo>
                    <a:pt x="0" y="0"/>
                  </a:moveTo>
                  <a:lnTo>
                    <a:pt x="4816592" y="0"/>
                  </a:lnTo>
                  <a:lnTo>
                    <a:pt x="4816592" y="344320"/>
                  </a:lnTo>
                  <a:lnTo>
                    <a:pt x="0" y="344320"/>
                  </a:lnTo>
                  <a:close/>
                </a:path>
              </a:pathLst>
            </a:custGeom>
            <a:solidFill>
              <a:srgbClr val="00004D"/>
            </a:solidFill>
          </p:spPr>
          <p:txBody>
            <a:bodyPr/>
            <a:lstStyle/>
            <a:p>
              <a:endParaRPr lang="en-US"/>
            </a:p>
          </p:txBody>
        </p:sp>
        <p:sp>
          <p:nvSpPr>
            <p:cNvPr id="8" name="TextBox 8"/>
            <p:cNvSpPr txBox="1"/>
            <p:nvPr/>
          </p:nvSpPr>
          <p:spPr>
            <a:xfrm>
              <a:off x="0" y="200025"/>
              <a:ext cx="4816593" cy="144295"/>
            </a:xfrm>
            <a:prstGeom prst="rect">
              <a:avLst/>
            </a:prstGeom>
          </p:spPr>
          <p:txBody>
            <a:bodyPr lIns="50800" tIns="50800" rIns="50800" bIns="50800" rtlCol="0" anchor="ctr"/>
            <a:lstStyle/>
            <a:p>
              <a:pPr marL="0" lvl="0" indent="0" algn="ctr">
                <a:lnSpc>
                  <a:spcPts val="6166"/>
                </a:lnSpc>
                <a:spcBef>
                  <a:spcPct val="0"/>
                </a:spcBef>
              </a:pPr>
              <a:endParaRPr/>
            </a:p>
          </p:txBody>
        </p:sp>
      </p:grpSp>
      <p:sp>
        <p:nvSpPr>
          <p:cNvPr id="9" name="Freeform 9"/>
          <p:cNvSpPr/>
          <p:nvPr/>
        </p:nvSpPr>
        <p:spPr>
          <a:xfrm>
            <a:off x="463285" y="288937"/>
            <a:ext cx="879616" cy="1063272"/>
          </a:xfrm>
          <a:custGeom>
            <a:avLst/>
            <a:gdLst/>
            <a:ahLst/>
            <a:cxnLst/>
            <a:rect l="l" t="t" r="r" b="b"/>
            <a:pathLst>
              <a:path w="879616" h="1063272">
                <a:moveTo>
                  <a:pt x="0" y="0"/>
                </a:moveTo>
                <a:lnTo>
                  <a:pt x="879616" y="0"/>
                </a:lnTo>
                <a:lnTo>
                  <a:pt x="879616" y="1063272"/>
                </a:lnTo>
                <a:lnTo>
                  <a:pt x="0" y="1063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9857433" y="1156624"/>
            <a:ext cx="7809275" cy="7319468"/>
          </a:xfrm>
          <a:custGeom>
            <a:avLst/>
            <a:gdLst/>
            <a:ahLst/>
            <a:cxnLst/>
            <a:rect l="l" t="t" r="r" b="b"/>
            <a:pathLst>
              <a:path w="7809275" h="7319468">
                <a:moveTo>
                  <a:pt x="0" y="0"/>
                </a:moveTo>
                <a:lnTo>
                  <a:pt x="7809274" y="0"/>
                </a:lnTo>
                <a:lnTo>
                  <a:pt x="7809274" y="7319468"/>
                </a:lnTo>
                <a:lnTo>
                  <a:pt x="0" y="7319468"/>
                </a:lnTo>
                <a:lnTo>
                  <a:pt x="0" y="0"/>
                </a:lnTo>
                <a:close/>
              </a:path>
            </a:pathLst>
          </a:custGeom>
          <a:blipFill>
            <a:blip r:embed="rId5"/>
            <a:stretch>
              <a:fillRect b="-111795"/>
            </a:stretch>
          </a:blipFill>
        </p:spPr>
        <p:txBody>
          <a:bodyPr/>
          <a:lstStyle/>
          <a:p>
            <a:endParaRPr lang="en-US"/>
          </a:p>
        </p:txBody>
      </p:sp>
      <p:sp>
        <p:nvSpPr>
          <p:cNvPr id="11" name="TextBox 11"/>
          <p:cNvSpPr txBox="1"/>
          <p:nvPr/>
        </p:nvSpPr>
        <p:spPr>
          <a:xfrm>
            <a:off x="686178" y="1942983"/>
            <a:ext cx="8457822" cy="5689600"/>
          </a:xfrm>
          <a:prstGeom prst="rect">
            <a:avLst/>
          </a:prstGeom>
        </p:spPr>
        <p:txBody>
          <a:bodyPr lIns="0" tIns="0" rIns="0" bIns="0" rtlCol="0" anchor="t">
            <a:spAutoFit/>
          </a:bodyPr>
          <a:lstStyle/>
          <a:p>
            <a:pPr algn="l">
              <a:lnSpc>
                <a:spcPts val="3500"/>
              </a:lnSpc>
              <a:spcBef>
                <a:spcPct val="0"/>
              </a:spcBef>
            </a:pPr>
            <a:r>
              <a:rPr lang="en-US" sz="2500" b="1" spc="125">
                <a:solidFill>
                  <a:srgbClr val="00004D"/>
                </a:solidFill>
                <a:latin typeface="Be Vietnam Ultra-Bold"/>
                <a:ea typeface="Be Vietnam Ultra-Bold"/>
                <a:cs typeface="Be Vietnam Ultra-Bold"/>
                <a:sym typeface="Be Vietnam Ultra-Bold"/>
              </a:rPr>
              <a:t>MOTIVATION: WHY THIS TOPIC MATTERS</a:t>
            </a:r>
          </a:p>
          <a:p>
            <a:pPr marL="539751" lvl="1" indent="-269876" algn="l">
              <a:lnSpc>
                <a:spcPts val="3500"/>
              </a:lnSpc>
              <a:spcBef>
                <a:spcPct val="0"/>
              </a:spcBef>
              <a:buFont typeface="Arial"/>
              <a:buChar char="•"/>
            </a:pPr>
            <a:r>
              <a:rPr lang="en-US" sz="2500" spc="125">
                <a:solidFill>
                  <a:srgbClr val="00004D"/>
                </a:solidFill>
                <a:latin typeface="Be Vietnam"/>
                <a:ea typeface="Be Vietnam"/>
                <a:cs typeface="Be Vietnam"/>
                <a:sym typeface="Be Vietnam"/>
              </a:rPr>
              <a:t>Motor‑vehicle crashes remain a leading cause of premature mortality in the United States.</a:t>
            </a:r>
          </a:p>
          <a:p>
            <a:pPr marL="539751" lvl="1" indent="-269876" algn="l">
              <a:lnSpc>
                <a:spcPts val="3500"/>
              </a:lnSpc>
              <a:spcBef>
                <a:spcPct val="0"/>
              </a:spcBef>
              <a:buFont typeface="Arial"/>
              <a:buChar char="•"/>
            </a:pPr>
            <a:r>
              <a:rPr lang="en-US" sz="2500" spc="125">
                <a:solidFill>
                  <a:srgbClr val="00004D"/>
                </a:solidFill>
                <a:latin typeface="Be Vietnam"/>
                <a:ea typeface="Be Vietnam"/>
                <a:cs typeface="Be Vietnam"/>
                <a:sym typeface="Be Vietnam"/>
              </a:rPr>
              <a:t>Observational studies suggest that wearing a seatbelt dramatically increases the odds of surviving a crash.</a:t>
            </a:r>
          </a:p>
          <a:p>
            <a:pPr marL="539751" lvl="1" indent="-269876" algn="l">
              <a:lnSpc>
                <a:spcPts val="3500"/>
              </a:lnSpc>
              <a:spcBef>
                <a:spcPct val="0"/>
              </a:spcBef>
              <a:buFont typeface="Arial"/>
              <a:buChar char="•"/>
            </a:pPr>
            <a:r>
              <a:rPr lang="en-US" sz="2500" spc="125">
                <a:solidFill>
                  <a:srgbClr val="00004D"/>
                </a:solidFill>
                <a:latin typeface="Be Vietnam"/>
                <a:ea typeface="Be Vietnam"/>
                <a:cs typeface="Be Vietnam"/>
                <a:sym typeface="Be Vietnam"/>
              </a:rPr>
              <a:t>To answer our question, we exploit the staggered adoption of two enforcement regimes—</a:t>
            </a:r>
          </a:p>
          <a:p>
            <a:pPr marL="1079502" lvl="2" indent="-359834" algn="l">
              <a:lnSpc>
                <a:spcPts val="3500"/>
              </a:lnSpc>
              <a:spcBef>
                <a:spcPct val="0"/>
              </a:spcBef>
              <a:buFont typeface="Arial"/>
              <a:buChar char="⚬"/>
            </a:pPr>
            <a:r>
              <a:rPr lang="en-US" sz="2500" spc="125">
                <a:solidFill>
                  <a:srgbClr val="00004D"/>
                </a:solidFill>
                <a:latin typeface="Be Vietnam"/>
                <a:ea typeface="Be Vietnam"/>
                <a:cs typeface="Be Vietnam"/>
                <a:sym typeface="Be Vietnam"/>
              </a:rPr>
              <a:t>Secondary (citation issued only after another traffic offense)</a:t>
            </a:r>
          </a:p>
          <a:p>
            <a:pPr marL="1079502" lvl="2" indent="-359834" algn="l">
              <a:lnSpc>
                <a:spcPts val="3500"/>
              </a:lnSpc>
              <a:spcBef>
                <a:spcPct val="0"/>
              </a:spcBef>
              <a:buFont typeface="Arial"/>
              <a:buChar char="⚬"/>
            </a:pPr>
            <a:r>
              <a:rPr lang="en-US" sz="2500" spc="125">
                <a:solidFill>
                  <a:srgbClr val="00004D"/>
                </a:solidFill>
                <a:latin typeface="Be Vietnam"/>
                <a:ea typeface="Be Vietnam"/>
                <a:cs typeface="Be Vietnam"/>
                <a:sym typeface="Be Vietnam"/>
              </a:rPr>
              <a:t>Primary (citation issued solely for belt non‑use).</a:t>
            </a:r>
          </a:p>
        </p:txBody>
      </p:sp>
      <p:sp>
        <p:nvSpPr>
          <p:cNvPr id="12" name="TextBox 12"/>
          <p:cNvSpPr txBox="1"/>
          <p:nvPr/>
        </p:nvSpPr>
        <p:spPr>
          <a:xfrm>
            <a:off x="1500809" y="583468"/>
            <a:ext cx="7263469" cy="920750"/>
          </a:xfrm>
          <a:prstGeom prst="rect">
            <a:avLst/>
          </a:prstGeom>
        </p:spPr>
        <p:txBody>
          <a:bodyPr lIns="0" tIns="0" rIns="0" bIns="0" rtlCol="0" anchor="t">
            <a:spAutoFit/>
          </a:bodyPr>
          <a:lstStyle/>
          <a:p>
            <a:pPr algn="l">
              <a:lnSpc>
                <a:spcPts val="6999"/>
              </a:lnSpc>
            </a:pPr>
            <a:r>
              <a:rPr lang="en-US" sz="6999" b="1">
                <a:solidFill>
                  <a:srgbClr val="00004D"/>
                </a:solidFill>
                <a:latin typeface="Roca Two Bold"/>
                <a:ea typeface="Roca Two Bold"/>
                <a:cs typeface="Roca Two Bold"/>
                <a:sym typeface="Roca Two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687614" y="7540291"/>
            <a:ext cx="6731234" cy="367092"/>
            <a:chOff x="0" y="0"/>
            <a:chExt cx="1690703" cy="92204"/>
          </a:xfrm>
        </p:grpSpPr>
        <p:sp>
          <p:nvSpPr>
            <p:cNvPr id="4" name="Freeform 4"/>
            <p:cNvSpPr/>
            <p:nvPr/>
          </p:nvSpPr>
          <p:spPr>
            <a:xfrm>
              <a:off x="0" y="0"/>
              <a:ext cx="1690703" cy="92204"/>
            </a:xfrm>
            <a:custGeom>
              <a:avLst/>
              <a:gdLst/>
              <a:ahLst/>
              <a:cxnLst/>
              <a:rect l="l" t="t" r="r" b="b"/>
              <a:pathLst>
                <a:path w="1690703" h="92204">
                  <a:moveTo>
                    <a:pt x="0" y="0"/>
                  </a:moveTo>
                  <a:lnTo>
                    <a:pt x="1690703" y="0"/>
                  </a:lnTo>
                  <a:lnTo>
                    <a:pt x="1690703" y="92204"/>
                  </a:lnTo>
                  <a:lnTo>
                    <a:pt x="0" y="92204"/>
                  </a:lnTo>
                  <a:close/>
                </a:path>
              </a:pathLst>
            </a:custGeom>
            <a:solidFill>
              <a:srgbClr val="00004D"/>
            </a:solidFill>
          </p:spPr>
          <p:txBody>
            <a:bodyPr/>
            <a:lstStyle/>
            <a:p>
              <a:endParaRPr lang="en-US"/>
            </a:p>
          </p:txBody>
        </p:sp>
        <p:sp>
          <p:nvSpPr>
            <p:cNvPr id="5" name="TextBox 5"/>
            <p:cNvSpPr txBox="1"/>
            <p:nvPr/>
          </p:nvSpPr>
          <p:spPr>
            <a:xfrm>
              <a:off x="0" y="-123825"/>
              <a:ext cx="1690703" cy="216029"/>
            </a:xfrm>
            <a:prstGeom prst="rect">
              <a:avLst/>
            </a:prstGeom>
          </p:spPr>
          <p:txBody>
            <a:bodyPr lIns="50800" tIns="50800" rIns="50800" bIns="50800" rtlCol="0" anchor="ctr"/>
            <a:lstStyle/>
            <a:p>
              <a:pPr algn="ctr">
                <a:lnSpc>
                  <a:spcPts val="3500"/>
                </a:lnSpc>
              </a:pPr>
              <a:endParaRPr/>
            </a:p>
          </p:txBody>
        </p:sp>
      </p:grpSp>
      <p:sp>
        <p:nvSpPr>
          <p:cNvPr id="6" name="Freeform 6"/>
          <p:cNvSpPr/>
          <p:nvPr/>
        </p:nvSpPr>
        <p:spPr>
          <a:xfrm>
            <a:off x="1261706" y="3492946"/>
            <a:ext cx="5844328" cy="4335429"/>
          </a:xfrm>
          <a:custGeom>
            <a:avLst/>
            <a:gdLst/>
            <a:ahLst/>
            <a:cxnLst/>
            <a:rect l="l" t="t" r="r" b="b"/>
            <a:pathLst>
              <a:path w="5844328" h="4335429">
                <a:moveTo>
                  <a:pt x="0" y="0"/>
                </a:moveTo>
                <a:lnTo>
                  <a:pt x="5844328" y="0"/>
                </a:lnTo>
                <a:lnTo>
                  <a:pt x="5844328" y="4335429"/>
                </a:lnTo>
                <a:lnTo>
                  <a:pt x="0" y="4335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8393775" y="-625382"/>
            <a:ext cx="9894225" cy="10912382"/>
            <a:chOff x="0" y="0"/>
            <a:chExt cx="2605886" cy="2874043"/>
          </a:xfrm>
        </p:grpSpPr>
        <p:sp>
          <p:nvSpPr>
            <p:cNvPr id="8" name="Freeform 8"/>
            <p:cNvSpPr/>
            <p:nvPr/>
          </p:nvSpPr>
          <p:spPr>
            <a:xfrm>
              <a:off x="0" y="0"/>
              <a:ext cx="2605886" cy="2874043"/>
            </a:xfrm>
            <a:custGeom>
              <a:avLst/>
              <a:gdLst/>
              <a:ahLst/>
              <a:cxnLst/>
              <a:rect l="l" t="t" r="r" b="b"/>
              <a:pathLst>
                <a:path w="2605886" h="2874043">
                  <a:moveTo>
                    <a:pt x="0" y="0"/>
                  </a:moveTo>
                  <a:lnTo>
                    <a:pt x="2605886" y="0"/>
                  </a:lnTo>
                  <a:lnTo>
                    <a:pt x="2605886" y="2874043"/>
                  </a:lnTo>
                  <a:lnTo>
                    <a:pt x="0" y="2874043"/>
                  </a:lnTo>
                  <a:close/>
                </a:path>
              </a:pathLst>
            </a:custGeom>
            <a:solidFill>
              <a:srgbClr val="EB5436"/>
            </a:solidFill>
          </p:spPr>
          <p:txBody>
            <a:bodyPr/>
            <a:lstStyle/>
            <a:p>
              <a:endParaRPr lang="en-US"/>
            </a:p>
          </p:txBody>
        </p:sp>
        <p:sp>
          <p:nvSpPr>
            <p:cNvPr id="9" name="TextBox 9"/>
            <p:cNvSpPr txBox="1"/>
            <p:nvPr/>
          </p:nvSpPr>
          <p:spPr>
            <a:xfrm>
              <a:off x="0" y="-38100"/>
              <a:ext cx="2605886" cy="2912143"/>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a:off x="8524796" y="0"/>
            <a:ext cx="9846149" cy="10287000"/>
            <a:chOff x="0" y="0"/>
            <a:chExt cx="2593225" cy="2709333"/>
          </a:xfrm>
        </p:grpSpPr>
        <p:sp>
          <p:nvSpPr>
            <p:cNvPr id="11" name="Freeform 11"/>
            <p:cNvSpPr/>
            <p:nvPr/>
          </p:nvSpPr>
          <p:spPr>
            <a:xfrm>
              <a:off x="0" y="0"/>
              <a:ext cx="2593224" cy="2709333"/>
            </a:xfrm>
            <a:custGeom>
              <a:avLst/>
              <a:gdLst/>
              <a:ahLst/>
              <a:cxnLst/>
              <a:rect l="l" t="t" r="r" b="b"/>
              <a:pathLst>
                <a:path w="2593224" h="2709333">
                  <a:moveTo>
                    <a:pt x="0" y="0"/>
                  </a:moveTo>
                  <a:lnTo>
                    <a:pt x="2593224" y="0"/>
                  </a:lnTo>
                  <a:lnTo>
                    <a:pt x="2593224" y="2709333"/>
                  </a:lnTo>
                  <a:lnTo>
                    <a:pt x="0" y="2709333"/>
                  </a:lnTo>
                  <a:close/>
                </a:path>
              </a:pathLst>
            </a:custGeom>
            <a:solidFill>
              <a:srgbClr val="00004D"/>
            </a:solidFill>
          </p:spPr>
          <p:txBody>
            <a:bodyPr/>
            <a:lstStyle/>
            <a:p>
              <a:endParaRPr lang="en-US"/>
            </a:p>
          </p:txBody>
        </p:sp>
        <p:sp>
          <p:nvSpPr>
            <p:cNvPr id="12" name="TextBox 12"/>
            <p:cNvSpPr txBox="1"/>
            <p:nvPr/>
          </p:nvSpPr>
          <p:spPr>
            <a:xfrm>
              <a:off x="0" y="-57150"/>
              <a:ext cx="2593225" cy="2766483"/>
            </a:xfrm>
            <a:prstGeom prst="rect">
              <a:avLst/>
            </a:prstGeom>
          </p:spPr>
          <p:txBody>
            <a:bodyPr lIns="50800" tIns="50800" rIns="50800" bIns="50800" rtlCol="0" anchor="ctr"/>
            <a:lstStyle/>
            <a:p>
              <a:pPr algn="just">
                <a:lnSpc>
                  <a:spcPts val="3500"/>
                </a:lnSpc>
              </a:pPr>
              <a:r>
                <a:rPr lang="en-US" sz="2500" b="1" spc="125">
                  <a:solidFill>
                    <a:srgbClr val="FFFFFF"/>
                  </a:solidFill>
                  <a:latin typeface="Be Vietnam Ultra-Bold"/>
                  <a:ea typeface="Be Vietnam Ultra-Bold"/>
                  <a:cs typeface="Be Vietnam Ultra-Bold"/>
                  <a:sym typeface="Be Vietnam Ultra-Bold"/>
                </a:rPr>
                <a:t>  SOURCE: US SEATBELTS PANEL FROM THE AER R </a:t>
              </a:r>
            </a:p>
            <a:p>
              <a:pPr algn="just">
                <a:lnSpc>
                  <a:spcPts val="3500"/>
                </a:lnSpc>
              </a:pPr>
              <a:r>
                <a:rPr lang="en-US" sz="2500" b="1" spc="125">
                  <a:solidFill>
                    <a:srgbClr val="FFFFFF"/>
                  </a:solidFill>
                  <a:latin typeface="Be Vietnam Ultra-Bold"/>
                  <a:ea typeface="Be Vietnam Ultra-Bold"/>
                  <a:cs typeface="Be Vietnam Ultra-Bold"/>
                  <a:sym typeface="Be Vietnam Ultra-Bold"/>
                </a:rPr>
                <a:t>  PACKAGE, 1983–1997, STATE‐YEAR OBSERVATIONS. </a:t>
              </a:r>
            </a:p>
            <a:p>
              <a:pPr algn="l">
                <a:lnSpc>
                  <a:spcPts val="3500"/>
                </a:lnSpc>
              </a:pPr>
              <a:endParaRPr lang="en-US" sz="2500" b="1" spc="125">
                <a:solidFill>
                  <a:srgbClr val="FFFFFF"/>
                </a:solidFill>
                <a:latin typeface="Be Vietnam Ultra-Bold"/>
                <a:ea typeface="Be Vietnam Ultra-Bold"/>
                <a:cs typeface="Be Vietnam Ultra-Bold"/>
                <a:sym typeface="Be Vietnam Ultra-Bold"/>
              </a:endParaRPr>
            </a:p>
            <a:p>
              <a:pPr algn="l">
                <a:lnSpc>
                  <a:spcPts val="3500"/>
                </a:lnSpc>
              </a:pPr>
              <a:r>
                <a:rPr lang="en-US" sz="2500" b="1" spc="125">
                  <a:solidFill>
                    <a:srgbClr val="FFFFFF"/>
                  </a:solidFill>
                  <a:latin typeface="Be Vietnam Ultra-Bold"/>
                  <a:ea typeface="Be Vietnam Ultra-Bold"/>
                  <a:cs typeface="Be Vietnam Ultra-Bold"/>
                  <a:sym typeface="Be Vietnam Ultra-Bold"/>
                </a:rPr>
                <a:t>  KEY VARIABLES</a:t>
              </a:r>
              <a:r>
                <a:rPr lang="en-US" sz="2500" spc="125">
                  <a:solidFill>
                    <a:srgbClr val="FFFFFF"/>
                  </a:solidFill>
                  <a:latin typeface="Be Vietnam"/>
                  <a:ea typeface="Be Vietnam"/>
                  <a:cs typeface="Be Vietnam"/>
                  <a:sym typeface="Be Vietnam"/>
                </a:rPr>
                <a:t>:</a:t>
              </a:r>
            </a:p>
            <a:p>
              <a:pPr algn="l">
                <a:lnSpc>
                  <a:spcPts val="3500"/>
                </a:lnSpc>
              </a:pPr>
              <a:endParaRPr lang="en-US" sz="2500" spc="125">
                <a:solidFill>
                  <a:srgbClr val="FFFFFF"/>
                </a:solidFill>
                <a:latin typeface="Be Vietnam"/>
                <a:ea typeface="Be Vietnam"/>
                <a:cs typeface="Be Vietnam"/>
                <a:sym typeface="Be Vietnam"/>
              </a:endParaRPr>
            </a:p>
            <a:p>
              <a:pPr marL="539751" lvl="1" indent="-269876" algn="l">
                <a:lnSpc>
                  <a:spcPts val="3500"/>
                </a:lnSpc>
                <a:buFont typeface="Arial"/>
                <a:buChar char="•"/>
              </a:pPr>
              <a:r>
                <a:rPr lang="en-US" sz="2500" spc="125">
                  <a:solidFill>
                    <a:srgbClr val="FFFFFF"/>
                  </a:solidFill>
                  <a:latin typeface="Be Vietnam"/>
                  <a:ea typeface="Be Vietnam"/>
                  <a:cs typeface="Be Vietnam"/>
                  <a:sym typeface="Be Vietnam"/>
                </a:rPr>
                <a:t>fatalities – deaths per 100 million vehicle‑miles.</a:t>
              </a:r>
            </a:p>
            <a:p>
              <a:pPr marL="539751" lvl="1" indent="-269876" algn="l">
                <a:lnSpc>
                  <a:spcPts val="3500"/>
                </a:lnSpc>
                <a:buFont typeface="Arial"/>
                <a:buChar char="•"/>
              </a:pPr>
              <a:r>
                <a:rPr lang="en-US" sz="2500" spc="125">
                  <a:solidFill>
                    <a:srgbClr val="FFFFFF"/>
                  </a:solidFill>
                  <a:latin typeface="Be Vietnam"/>
                  <a:ea typeface="Be Vietnam"/>
                  <a:cs typeface="Be Vietnam"/>
                  <a:sym typeface="Be Vietnam"/>
                </a:rPr>
                <a:t>seatbelt – rate of occupants wearing belts.</a:t>
              </a:r>
            </a:p>
            <a:p>
              <a:pPr marL="539751" lvl="1" indent="-269876" algn="l">
                <a:lnSpc>
                  <a:spcPts val="3500"/>
                </a:lnSpc>
                <a:buFont typeface="Arial"/>
                <a:buChar char="•"/>
              </a:pPr>
              <a:r>
                <a:rPr lang="en-US" sz="2500" spc="125">
                  <a:solidFill>
                    <a:srgbClr val="FFFFFF"/>
                  </a:solidFill>
                  <a:latin typeface="Be Vietnam"/>
                  <a:ea typeface="Be Vietnam"/>
                  <a:cs typeface="Be Vietnam"/>
                  <a:sym typeface="Be Vietnam"/>
                </a:rPr>
                <a:t>enforce – no, secondary, or primary enforcement.</a:t>
              </a:r>
            </a:p>
            <a:p>
              <a:pPr marL="539751" lvl="1" indent="-269876" algn="l">
                <a:lnSpc>
                  <a:spcPts val="3500"/>
                </a:lnSpc>
                <a:buFont typeface="Arial"/>
                <a:buChar char="•"/>
              </a:pPr>
              <a:r>
                <a:rPr lang="en-US" sz="2500" spc="125">
                  <a:solidFill>
                    <a:srgbClr val="FFFFFF"/>
                  </a:solidFill>
                  <a:latin typeface="Be Vietnam"/>
                  <a:ea typeface="Be Vietnam"/>
                  <a:cs typeface="Be Vietnam"/>
                  <a:sym typeface="Be Vietnam"/>
                </a:rPr>
                <a:t>income – real per‑capita personal income.</a:t>
              </a:r>
            </a:p>
            <a:p>
              <a:pPr marL="539751" lvl="1" indent="-269876" algn="l">
                <a:lnSpc>
                  <a:spcPts val="3500"/>
                </a:lnSpc>
                <a:buFont typeface="Arial"/>
                <a:buChar char="•"/>
              </a:pPr>
              <a:r>
                <a:rPr lang="en-US" sz="2500" spc="125">
                  <a:solidFill>
                    <a:srgbClr val="FFFFFF"/>
                  </a:solidFill>
                  <a:latin typeface="Be Vietnam"/>
                  <a:ea typeface="Be Vietnam"/>
                  <a:cs typeface="Be Vietnam"/>
                  <a:sym typeface="Be Vietnam"/>
                </a:rPr>
                <a:t>alcohol, speed65, drinkage – dummies for open‑container, 65 mph limit, and minimum‑legal‑drinking‑age ≥ 21.</a:t>
              </a:r>
            </a:p>
            <a:p>
              <a:pPr algn="l">
                <a:lnSpc>
                  <a:spcPts val="3500"/>
                </a:lnSpc>
              </a:pPr>
              <a:endParaRPr lang="en-US" sz="2500" spc="125">
                <a:solidFill>
                  <a:srgbClr val="FFFFFF"/>
                </a:solidFill>
                <a:latin typeface="Be Vietnam"/>
                <a:ea typeface="Be Vietnam"/>
                <a:cs typeface="Be Vietnam"/>
                <a:sym typeface="Be Vietnam"/>
              </a:endParaRPr>
            </a:p>
            <a:p>
              <a:pPr algn="l">
                <a:lnSpc>
                  <a:spcPts val="3500"/>
                </a:lnSpc>
              </a:pPr>
              <a:r>
                <a:rPr lang="en-US" sz="2500" b="1" spc="125">
                  <a:solidFill>
                    <a:srgbClr val="FFFFFF"/>
                  </a:solidFill>
                  <a:latin typeface="Be Vietnam Ultra-Bold"/>
                  <a:ea typeface="Be Vietnam Ultra-Bold"/>
                  <a:cs typeface="Be Vietnam Ultra-Bold"/>
                  <a:sym typeface="Be Vietnam Ultra-Bold"/>
                </a:rPr>
                <a:t>  SAMPLES</a:t>
              </a:r>
              <a:r>
                <a:rPr lang="en-US" sz="2500" spc="125">
                  <a:solidFill>
                    <a:srgbClr val="FFFFFF"/>
                  </a:solidFill>
                  <a:latin typeface="Be Vietnam"/>
                  <a:ea typeface="Be Vietnam"/>
                  <a:cs typeface="Be Vietnam"/>
                  <a:sym typeface="Be Vietnam"/>
                </a:rPr>
                <a:t>:</a:t>
              </a:r>
            </a:p>
            <a:p>
              <a:pPr algn="l">
                <a:lnSpc>
                  <a:spcPts val="3500"/>
                </a:lnSpc>
              </a:pPr>
              <a:endParaRPr lang="en-US" sz="2500" spc="125">
                <a:solidFill>
                  <a:srgbClr val="FFFFFF"/>
                </a:solidFill>
                <a:latin typeface="Be Vietnam"/>
                <a:ea typeface="Be Vietnam"/>
                <a:cs typeface="Be Vietnam"/>
                <a:sym typeface="Be Vietnam"/>
              </a:endParaRPr>
            </a:p>
            <a:p>
              <a:pPr marL="539751" lvl="1" indent="-269876" algn="l">
                <a:lnSpc>
                  <a:spcPts val="3500"/>
                </a:lnSpc>
                <a:buFont typeface="Arial"/>
                <a:buChar char="•"/>
              </a:pPr>
              <a:r>
                <a:rPr lang="en-US" sz="2500" spc="125">
                  <a:solidFill>
                    <a:srgbClr val="FFFFFF"/>
                  </a:solidFill>
                  <a:latin typeface="Be Vietnam"/>
                  <a:ea typeface="Be Vietnam"/>
                  <a:cs typeface="Be Vietnam"/>
                  <a:sym typeface="Be Vietnam"/>
                </a:rPr>
                <a:t>Secondary‐law states: 457 state-years (23 states adopted)</a:t>
              </a:r>
            </a:p>
            <a:p>
              <a:pPr marL="539751" lvl="1" indent="-269876" algn="just">
                <a:lnSpc>
                  <a:spcPts val="3500"/>
                </a:lnSpc>
                <a:buFont typeface="Arial"/>
                <a:buChar char="•"/>
              </a:pPr>
              <a:r>
                <a:rPr lang="en-US" sz="2500" spc="125">
                  <a:solidFill>
                    <a:srgbClr val="FFFFFF"/>
                  </a:solidFill>
                  <a:latin typeface="Be Vietnam"/>
                  <a:ea typeface="Be Vietnam"/>
                  <a:cs typeface="Be Vietnam"/>
                  <a:sym typeface="Be Vietnam"/>
                </a:rPr>
                <a:t>Primary‐law states: 87 state-years (9 states adopted)</a:t>
              </a:r>
            </a:p>
          </p:txBody>
        </p:sp>
      </p:grpSp>
      <p:sp>
        <p:nvSpPr>
          <p:cNvPr id="13" name="TextBox 13"/>
          <p:cNvSpPr txBox="1"/>
          <p:nvPr/>
        </p:nvSpPr>
        <p:spPr>
          <a:xfrm>
            <a:off x="850647" y="842735"/>
            <a:ext cx="7674149" cy="2838450"/>
          </a:xfrm>
          <a:prstGeom prst="rect">
            <a:avLst/>
          </a:prstGeom>
        </p:spPr>
        <p:txBody>
          <a:bodyPr lIns="0" tIns="0" rIns="0" bIns="0" rtlCol="0" anchor="t">
            <a:spAutoFit/>
          </a:bodyPr>
          <a:lstStyle/>
          <a:p>
            <a:pPr marL="0" lvl="0" indent="0" algn="l">
              <a:lnSpc>
                <a:spcPts val="7440"/>
              </a:lnSpc>
            </a:pPr>
            <a:r>
              <a:rPr lang="en-US" sz="6200" b="1" spc="62">
                <a:solidFill>
                  <a:srgbClr val="00004D"/>
                </a:solidFill>
                <a:latin typeface="Roca Two Bold"/>
                <a:ea typeface="Roca Two Bold"/>
                <a:cs typeface="Roca Two Bold"/>
                <a:sym typeface="Roca Two Bold"/>
              </a:rPr>
              <a:t>WHAT KIND OF DATA WAS INVOLVED?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0" y="8852682"/>
            <a:ext cx="18288000" cy="1434318"/>
            <a:chOff x="0" y="0"/>
            <a:chExt cx="4816593" cy="377763"/>
          </a:xfrm>
        </p:grpSpPr>
        <p:sp>
          <p:nvSpPr>
            <p:cNvPr id="4" name="Freeform 4"/>
            <p:cNvSpPr/>
            <p:nvPr/>
          </p:nvSpPr>
          <p:spPr>
            <a:xfrm>
              <a:off x="0" y="0"/>
              <a:ext cx="4816592" cy="377763"/>
            </a:xfrm>
            <a:custGeom>
              <a:avLst/>
              <a:gdLst/>
              <a:ahLst/>
              <a:cxnLst/>
              <a:rect l="l" t="t" r="r" b="b"/>
              <a:pathLst>
                <a:path w="4816592" h="377763">
                  <a:moveTo>
                    <a:pt x="0" y="0"/>
                  </a:moveTo>
                  <a:lnTo>
                    <a:pt x="4816592" y="0"/>
                  </a:lnTo>
                  <a:lnTo>
                    <a:pt x="4816592" y="377763"/>
                  </a:lnTo>
                  <a:lnTo>
                    <a:pt x="0" y="377763"/>
                  </a:lnTo>
                  <a:close/>
                </a:path>
              </a:pathLst>
            </a:custGeom>
            <a:solidFill>
              <a:srgbClr val="EB5436"/>
            </a:solidFill>
          </p:spPr>
          <p:txBody>
            <a:bodyPr/>
            <a:lstStyle/>
            <a:p>
              <a:endParaRPr lang="en-US"/>
            </a:p>
          </p:txBody>
        </p:sp>
        <p:sp>
          <p:nvSpPr>
            <p:cNvPr id="5" name="TextBox 5"/>
            <p:cNvSpPr txBox="1"/>
            <p:nvPr/>
          </p:nvSpPr>
          <p:spPr>
            <a:xfrm>
              <a:off x="0" y="-123825"/>
              <a:ext cx="4816593" cy="501588"/>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0" y="8979660"/>
            <a:ext cx="18288000" cy="1307340"/>
            <a:chOff x="0" y="0"/>
            <a:chExt cx="4816593" cy="344320"/>
          </a:xfrm>
        </p:grpSpPr>
        <p:sp>
          <p:nvSpPr>
            <p:cNvPr id="7" name="Freeform 7"/>
            <p:cNvSpPr/>
            <p:nvPr/>
          </p:nvSpPr>
          <p:spPr>
            <a:xfrm>
              <a:off x="0" y="0"/>
              <a:ext cx="4816592" cy="344320"/>
            </a:xfrm>
            <a:custGeom>
              <a:avLst/>
              <a:gdLst/>
              <a:ahLst/>
              <a:cxnLst/>
              <a:rect l="l" t="t" r="r" b="b"/>
              <a:pathLst>
                <a:path w="4816592" h="344320">
                  <a:moveTo>
                    <a:pt x="0" y="0"/>
                  </a:moveTo>
                  <a:lnTo>
                    <a:pt x="4816592" y="0"/>
                  </a:lnTo>
                  <a:lnTo>
                    <a:pt x="4816592" y="344320"/>
                  </a:lnTo>
                  <a:lnTo>
                    <a:pt x="0" y="344320"/>
                  </a:lnTo>
                  <a:close/>
                </a:path>
              </a:pathLst>
            </a:custGeom>
            <a:solidFill>
              <a:srgbClr val="00004D"/>
            </a:solidFill>
          </p:spPr>
          <p:txBody>
            <a:bodyPr/>
            <a:lstStyle/>
            <a:p>
              <a:endParaRPr lang="en-US"/>
            </a:p>
          </p:txBody>
        </p:sp>
        <p:sp>
          <p:nvSpPr>
            <p:cNvPr id="8" name="TextBox 8"/>
            <p:cNvSpPr txBox="1"/>
            <p:nvPr/>
          </p:nvSpPr>
          <p:spPr>
            <a:xfrm>
              <a:off x="0" y="200025"/>
              <a:ext cx="4816593" cy="144295"/>
            </a:xfrm>
            <a:prstGeom prst="rect">
              <a:avLst/>
            </a:prstGeom>
          </p:spPr>
          <p:txBody>
            <a:bodyPr lIns="50800" tIns="50800" rIns="50800" bIns="50800" rtlCol="0" anchor="ctr"/>
            <a:lstStyle/>
            <a:p>
              <a:pPr marL="0" lvl="0" indent="0" algn="ctr">
                <a:lnSpc>
                  <a:spcPts val="6166"/>
                </a:lnSpc>
                <a:spcBef>
                  <a:spcPct val="0"/>
                </a:spcBef>
              </a:pPr>
              <a:endParaRPr/>
            </a:p>
          </p:txBody>
        </p:sp>
      </p:grpSp>
      <p:sp>
        <p:nvSpPr>
          <p:cNvPr id="9" name="Freeform 9"/>
          <p:cNvSpPr/>
          <p:nvPr/>
        </p:nvSpPr>
        <p:spPr>
          <a:xfrm>
            <a:off x="463285" y="288937"/>
            <a:ext cx="879616" cy="1063272"/>
          </a:xfrm>
          <a:custGeom>
            <a:avLst/>
            <a:gdLst/>
            <a:ahLst/>
            <a:cxnLst/>
            <a:rect l="l" t="t" r="r" b="b"/>
            <a:pathLst>
              <a:path w="879616" h="1063272">
                <a:moveTo>
                  <a:pt x="0" y="0"/>
                </a:moveTo>
                <a:lnTo>
                  <a:pt x="879616" y="0"/>
                </a:lnTo>
                <a:lnTo>
                  <a:pt x="879616" y="1063272"/>
                </a:lnTo>
                <a:lnTo>
                  <a:pt x="0" y="1063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686178" y="1739280"/>
            <a:ext cx="8457822" cy="6127750"/>
          </a:xfrm>
          <a:prstGeom prst="rect">
            <a:avLst/>
          </a:prstGeom>
        </p:spPr>
        <p:txBody>
          <a:bodyPr lIns="0" tIns="0" rIns="0" bIns="0" rtlCol="0" anchor="t">
            <a:spAutoFit/>
          </a:bodyPr>
          <a:lstStyle/>
          <a:p>
            <a:pPr algn="l">
              <a:lnSpc>
                <a:spcPts val="3500"/>
              </a:lnSpc>
              <a:spcBef>
                <a:spcPct val="0"/>
              </a:spcBef>
            </a:pPr>
            <a:r>
              <a:rPr lang="en-US" sz="2500" b="1" spc="125">
                <a:solidFill>
                  <a:srgbClr val="00004D"/>
                </a:solidFill>
                <a:latin typeface="Be Vietnam Ultra-Bold"/>
                <a:ea typeface="Be Vietnam Ultra-Bold"/>
                <a:cs typeface="Be Vietnam Ultra-Bold"/>
                <a:sym typeface="Be Vietnam Ultra-Bold"/>
              </a:rPr>
              <a:t>CHALLENGES</a:t>
            </a:r>
          </a:p>
          <a:p>
            <a:pPr algn="l">
              <a:lnSpc>
                <a:spcPts val="3500"/>
              </a:lnSpc>
              <a:spcBef>
                <a:spcPct val="0"/>
              </a:spcBef>
            </a:pPr>
            <a:endParaRPr lang="en-US" sz="2500" b="1" spc="125">
              <a:solidFill>
                <a:srgbClr val="00004D"/>
              </a:solidFill>
              <a:latin typeface="Be Vietnam Ultra-Bold"/>
              <a:ea typeface="Be Vietnam Ultra-Bold"/>
              <a:cs typeface="Be Vietnam Ultra-Bold"/>
              <a:sym typeface="Be Vietnam Ultra-Bold"/>
            </a:endParaRPr>
          </a:p>
          <a:p>
            <a:pPr algn="l">
              <a:lnSpc>
                <a:spcPts val="3500"/>
              </a:lnSpc>
              <a:spcBef>
                <a:spcPct val="0"/>
              </a:spcBef>
            </a:pPr>
            <a:r>
              <a:rPr lang="en-US" sz="2500" b="1" spc="125">
                <a:solidFill>
                  <a:srgbClr val="00004D"/>
                </a:solidFill>
                <a:latin typeface="Be Vietnam Ultra-Bold"/>
                <a:ea typeface="Be Vietnam Ultra-Bold"/>
                <a:cs typeface="Be Vietnam Ultra-Bold"/>
                <a:sym typeface="Be Vietnam Ultra-Bold"/>
              </a:rPr>
              <a:t>WHY NAÏVE OLS FAILS :</a:t>
            </a:r>
          </a:p>
          <a:p>
            <a:pPr marL="539751" lvl="1" indent="-269876" algn="l">
              <a:lnSpc>
                <a:spcPts val="3500"/>
              </a:lnSpc>
              <a:spcBef>
                <a:spcPct val="0"/>
              </a:spcBef>
              <a:buFont typeface="Arial"/>
              <a:buChar char="•"/>
            </a:pPr>
            <a:r>
              <a:rPr lang="en-US" sz="2500" b="1" spc="125">
                <a:solidFill>
                  <a:srgbClr val="00004D"/>
                </a:solidFill>
                <a:latin typeface="Be Vietnam Ultra-Bold"/>
                <a:ea typeface="Be Vietnam Ultra-Bold"/>
                <a:cs typeface="Be Vietnam Ultra-Bold"/>
                <a:sym typeface="Be Vietnam Ultra-Bold"/>
              </a:rPr>
              <a:t>RISK‐PREFERENCE BIAS</a:t>
            </a:r>
            <a:r>
              <a:rPr lang="en-US" sz="2500" spc="125">
                <a:solidFill>
                  <a:srgbClr val="00004D"/>
                </a:solidFill>
                <a:latin typeface="Be Vietnam"/>
                <a:ea typeface="Be Vietnam"/>
                <a:cs typeface="Be Vietnam"/>
                <a:sym typeface="Be Vietnam"/>
              </a:rPr>
              <a:t>: SAFE AND CAUTIOUS DRIVERS ARE OVER-REPRESENTED AMONG BELT WEARERS.</a:t>
            </a:r>
          </a:p>
          <a:p>
            <a:pPr marL="539751" lvl="1" indent="-269876" algn="l">
              <a:lnSpc>
                <a:spcPts val="3500"/>
              </a:lnSpc>
              <a:spcBef>
                <a:spcPct val="0"/>
              </a:spcBef>
              <a:buFont typeface="Arial"/>
              <a:buChar char="•"/>
            </a:pPr>
            <a:r>
              <a:rPr lang="en-US" sz="2500" b="1" spc="125">
                <a:solidFill>
                  <a:srgbClr val="00004D"/>
                </a:solidFill>
                <a:latin typeface="Be Vietnam Ultra-Bold"/>
                <a:ea typeface="Be Vietnam Ultra-Bold"/>
                <a:cs typeface="Be Vietnam Ultra-Bold"/>
                <a:sym typeface="Be Vietnam Ultra-Bold"/>
              </a:rPr>
              <a:t>REVERSE CAUSALITY</a:t>
            </a:r>
            <a:r>
              <a:rPr lang="en-US" sz="2500" spc="125">
                <a:solidFill>
                  <a:srgbClr val="00004D"/>
                </a:solidFill>
                <a:latin typeface="Be Vietnam"/>
                <a:ea typeface="Be Vietnam"/>
                <a:cs typeface="Be Vietnam"/>
                <a:sym typeface="Be Vietnam"/>
              </a:rPr>
              <a:t>: STATES REACT TO INCREASING FATALITIES BY TIGHTENING LAWS.</a:t>
            </a:r>
          </a:p>
          <a:p>
            <a:pPr marL="539751" lvl="1" indent="-269876" algn="l">
              <a:lnSpc>
                <a:spcPts val="3500"/>
              </a:lnSpc>
              <a:spcBef>
                <a:spcPct val="0"/>
              </a:spcBef>
              <a:buFont typeface="Arial"/>
              <a:buChar char="•"/>
            </a:pPr>
            <a:r>
              <a:rPr lang="en-US" sz="2500" b="1" spc="125">
                <a:solidFill>
                  <a:srgbClr val="00004D"/>
                </a:solidFill>
                <a:latin typeface="Be Vietnam Ultra-Bold"/>
                <a:ea typeface="Be Vietnam Ultra-Bold"/>
                <a:cs typeface="Be Vietnam Ultra-Bold"/>
                <a:sym typeface="Be Vietnam Ultra-Bold"/>
              </a:rPr>
              <a:t>OMITTED VARIABLES</a:t>
            </a:r>
            <a:r>
              <a:rPr lang="en-US" sz="2500" spc="125">
                <a:solidFill>
                  <a:srgbClr val="00004D"/>
                </a:solidFill>
                <a:latin typeface="Be Vietnam"/>
                <a:ea typeface="Be Vietnam"/>
                <a:cs typeface="Be Vietnam"/>
                <a:sym typeface="Be Vietnam"/>
              </a:rPr>
              <a:t>: ROAD IMPROVEMENTS OR CAMPAIGNS COINCIDE WITH ENFORCEMENT.</a:t>
            </a:r>
          </a:p>
          <a:p>
            <a:pPr algn="l">
              <a:lnSpc>
                <a:spcPts val="3500"/>
              </a:lnSpc>
              <a:spcBef>
                <a:spcPct val="0"/>
              </a:spcBef>
            </a:pPr>
            <a:endParaRPr lang="en-US" sz="2500" spc="125">
              <a:solidFill>
                <a:srgbClr val="00004D"/>
              </a:solidFill>
              <a:latin typeface="Be Vietnam"/>
              <a:ea typeface="Be Vietnam"/>
              <a:cs typeface="Be Vietnam"/>
              <a:sym typeface="Be Vietnam"/>
            </a:endParaRPr>
          </a:p>
          <a:p>
            <a:pPr algn="l">
              <a:lnSpc>
                <a:spcPts val="3500"/>
              </a:lnSpc>
              <a:spcBef>
                <a:spcPct val="0"/>
              </a:spcBef>
            </a:pPr>
            <a:r>
              <a:rPr lang="en-US" sz="2500" b="1" spc="125">
                <a:solidFill>
                  <a:srgbClr val="00004D"/>
                </a:solidFill>
                <a:latin typeface="Be Vietnam Ultra-Bold"/>
                <a:ea typeface="Be Vietnam Ultra-Bold"/>
                <a:cs typeface="Be Vietnam Ultra-Bold"/>
                <a:sym typeface="Be Vietnam Ultra-Bold"/>
              </a:rPr>
              <a:t>IDEAL EXPERIMENT :</a:t>
            </a:r>
          </a:p>
          <a:p>
            <a:pPr marL="539751" lvl="1" indent="-269876" algn="l">
              <a:lnSpc>
                <a:spcPts val="3500"/>
              </a:lnSpc>
              <a:spcBef>
                <a:spcPct val="0"/>
              </a:spcBef>
              <a:buFont typeface="Arial"/>
              <a:buChar char="•"/>
            </a:pPr>
            <a:r>
              <a:rPr lang="en-US" sz="2500" spc="125">
                <a:solidFill>
                  <a:srgbClr val="00004D"/>
                </a:solidFill>
                <a:latin typeface="Be Vietnam"/>
                <a:ea typeface="Be Vietnam"/>
                <a:cs typeface="Be Vietnam"/>
                <a:sym typeface="Be Vietnam"/>
              </a:rPr>
              <a:t>RANDOMLY ASSIGN ENFORCEMENT OR BELT USE—IMPOSSIBLE IN PRACTICE—SO WE USE POLICY CHANGES AS A PROXY “EXPERIMENT.”</a:t>
            </a:r>
          </a:p>
        </p:txBody>
      </p:sp>
      <p:sp>
        <p:nvSpPr>
          <p:cNvPr id="11" name="TextBox 11"/>
          <p:cNvSpPr txBox="1"/>
          <p:nvPr/>
        </p:nvSpPr>
        <p:spPr>
          <a:xfrm>
            <a:off x="1500809" y="583468"/>
            <a:ext cx="7263469" cy="920750"/>
          </a:xfrm>
          <a:prstGeom prst="rect">
            <a:avLst/>
          </a:prstGeom>
        </p:spPr>
        <p:txBody>
          <a:bodyPr lIns="0" tIns="0" rIns="0" bIns="0" rtlCol="0" anchor="t">
            <a:spAutoFit/>
          </a:bodyPr>
          <a:lstStyle/>
          <a:p>
            <a:pPr algn="l">
              <a:lnSpc>
                <a:spcPts val="6999"/>
              </a:lnSpc>
            </a:pPr>
            <a:r>
              <a:rPr lang="en-US" sz="6999" b="1">
                <a:solidFill>
                  <a:srgbClr val="00004D"/>
                </a:solidFill>
                <a:latin typeface="Roca Two Bold"/>
                <a:ea typeface="Roca Two Bold"/>
                <a:cs typeface="Roca Two Bold"/>
                <a:sym typeface="Roca Two Bold"/>
              </a:rPr>
              <a:t>METHODOLOGY</a:t>
            </a:r>
          </a:p>
        </p:txBody>
      </p:sp>
      <p:sp>
        <p:nvSpPr>
          <p:cNvPr id="12" name="TextBox 12"/>
          <p:cNvSpPr txBox="1"/>
          <p:nvPr/>
        </p:nvSpPr>
        <p:spPr>
          <a:xfrm>
            <a:off x="9466877" y="1739280"/>
            <a:ext cx="8457822" cy="7004050"/>
          </a:xfrm>
          <a:prstGeom prst="rect">
            <a:avLst/>
          </a:prstGeom>
        </p:spPr>
        <p:txBody>
          <a:bodyPr lIns="0" tIns="0" rIns="0" bIns="0" rtlCol="0" anchor="t">
            <a:spAutoFit/>
          </a:bodyPr>
          <a:lstStyle/>
          <a:p>
            <a:pPr algn="l">
              <a:lnSpc>
                <a:spcPts val="3500"/>
              </a:lnSpc>
              <a:spcBef>
                <a:spcPct val="0"/>
              </a:spcBef>
            </a:pPr>
            <a:r>
              <a:rPr lang="en-US" sz="2500" b="1" spc="125">
                <a:solidFill>
                  <a:srgbClr val="00004D"/>
                </a:solidFill>
                <a:latin typeface="Be Vietnam Ultra-Bold"/>
                <a:ea typeface="Be Vietnam Ultra-Bold"/>
                <a:cs typeface="Be Vietnam Ultra-Bold"/>
                <a:sym typeface="Be Vietnam Ultra-Bold"/>
              </a:rPr>
              <a:t>APPROACH</a:t>
            </a:r>
          </a:p>
          <a:p>
            <a:pPr algn="l">
              <a:lnSpc>
                <a:spcPts val="3500"/>
              </a:lnSpc>
              <a:spcBef>
                <a:spcPct val="0"/>
              </a:spcBef>
            </a:pPr>
            <a:endParaRPr lang="en-US" sz="2500" b="1" spc="125">
              <a:solidFill>
                <a:srgbClr val="00004D"/>
              </a:solidFill>
              <a:latin typeface="Be Vietnam Ultra-Bold"/>
              <a:ea typeface="Be Vietnam Ultra-Bold"/>
              <a:cs typeface="Be Vietnam Ultra-Bold"/>
              <a:sym typeface="Be Vietnam Ultra-Bold"/>
            </a:endParaRPr>
          </a:p>
          <a:p>
            <a:pPr algn="l">
              <a:lnSpc>
                <a:spcPts val="3500"/>
              </a:lnSpc>
              <a:spcBef>
                <a:spcPct val="0"/>
              </a:spcBef>
            </a:pPr>
            <a:r>
              <a:rPr lang="en-US" sz="2500" b="1" spc="125">
                <a:solidFill>
                  <a:srgbClr val="00004D"/>
                </a:solidFill>
                <a:latin typeface="Be Vietnam Ultra-Bold"/>
                <a:ea typeface="Be Vietnam Ultra-Bold"/>
                <a:cs typeface="Be Vietnam Ultra-Bold"/>
                <a:sym typeface="Be Vietnam Ultra-Bold"/>
              </a:rPr>
              <a:t>2SLS APPROACH</a:t>
            </a:r>
          </a:p>
          <a:p>
            <a:pPr marL="539751" lvl="1" indent="-269876" algn="l">
              <a:lnSpc>
                <a:spcPts val="3500"/>
              </a:lnSpc>
              <a:spcBef>
                <a:spcPct val="0"/>
              </a:spcBef>
              <a:buFont typeface="Arial"/>
              <a:buChar char="•"/>
            </a:pPr>
            <a:r>
              <a:rPr lang="en-US" sz="2500" spc="125">
                <a:solidFill>
                  <a:srgbClr val="00004D"/>
                </a:solidFill>
                <a:latin typeface="Be Vietnam"/>
                <a:ea typeface="Be Vietnam"/>
                <a:cs typeface="Be Vietnam"/>
                <a:sym typeface="Be Vietnam"/>
              </a:rPr>
              <a:t>START WITH MODELING AN EQUATION WITH NATURAL OBSERVED LOG OF SEATBELT USAGE</a:t>
            </a:r>
          </a:p>
          <a:p>
            <a:pPr marL="539751" lvl="1" indent="-269876" algn="l">
              <a:lnSpc>
                <a:spcPts val="3500"/>
              </a:lnSpc>
              <a:spcBef>
                <a:spcPct val="0"/>
              </a:spcBef>
              <a:buFont typeface="Arial"/>
              <a:buChar char="•"/>
            </a:pPr>
            <a:r>
              <a:rPr lang="en-US" sz="2500" spc="125">
                <a:solidFill>
                  <a:srgbClr val="00004D"/>
                </a:solidFill>
                <a:latin typeface="Be Vietnam"/>
                <a:ea typeface="Be Vietnam"/>
                <a:cs typeface="Be Vietnam"/>
                <a:sym typeface="Be Vietnam"/>
              </a:rPr>
              <a:t>WE THEN RELATE THE FIRST EQUATION WITH THE LOG OF FATALITY PER 100 MILLION MILES</a:t>
            </a:r>
          </a:p>
          <a:p>
            <a:pPr algn="l">
              <a:lnSpc>
                <a:spcPts val="3500"/>
              </a:lnSpc>
              <a:spcBef>
                <a:spcPct val="0"/>
              </a:spcBef>
            </a:pPr>
            <a:endParaRPr lang="en-US" sz="2500" spc="125">
              <a:solidFill>
                <a:srgbClr val="00004D"/>
              </a:solidFill>
              <a:latin typeface="Be Vietnam"/>
              <a:ea typeface="Be Vietnam"/>
              <a:cs typeface="Be Vietnam"/>
              <a:sym typeface="Be Vietnam"/>
            </a:endParaRPr>
          </a:p>
          <a:p>
            <a:pPr algn="l">
              <a:lnSpc>
                <a:spcPts val="3500"/>
              </a:lnSpc>
              <a:spcBef>
                <a:spcPct val="0"/>
              </a:spcBef>
            </a:pPr>
            <a:r>
              <a:rPr lang="en-US" sz="2500" b="1" spc="125">
                <a:solidFill>
                  <a:srgbClr val="00004D"/>
                </a:solidFill>
                <a:latin typeface="Be Vietnam Ultra-Bold"/>
                <a:ea typeface="Be Vietnam Ultra-Bold"/>
                <a:cs typeface="Be Vietnam Ultra-Bold"/>
                <a:sym typeface="Be Vietnam Ultra-Bold"/>
              </a:rPr>
              <a:t>EQUATION</a:t>
            </a:r>
          </a:p>
          <a:p>
            <a:pPr algn="l">
              <a:lnSpc>
                <a:spcPts val="3500"/>
              </a:lnSpc>
              <a:spcBef>
                <a:spcPct val="0"/>
              </a:spcBef>
            </a:pPr>
            <a:endParaRPr lang="en-US" sz="2500" b="1" spc="125">
              <a:solidFill>
                <a:srgbClr val="00004D"/>
              </a:solidFill>
              <a:latin typeface="Be Vietnam Ultra-Bold"/>
              <a:ea typeface="Be Vietnam Ultra-Bold"/>
              <a:cs typeface="Be Vietnam Ultra-Bold"/>
              <a:sym typeface="Be Vietnam Ultra-Bold"/>
            </a:endParaRPr>
          </a:p>
          <a:p>
            <a:pPr algn="l">
              <a:lnSpc>
                <a:spcPts val="3500"/>
              </a:lnSpc>
              <a:spcBef>
                <a:spcPct val="0"/>
              </a:spcBef>
            </a:pPr>
            <a:r>
              <a:rPr lang="en-US" sz="2500" b="1" spc="125">
                <a:solidFill>
                  <a:srgbClr val="00004D"/>
                </a:solidFill>
                <a:latin typeface="Be Vietnam Ultra-Bold"/>
                <a:ea typeface="Be Vietnam Ultra-Bold"/>
                <a:cs typeface="Be Vietnam Ultra-Bold"/>
                <a:sym typeface="Be Vietnam Ultra-Bold"/>
              </a:rPr>
              <a:t>FIRST STAGE</a:t>
            </a:r>
            <a:r>
              <a:rPr lang="en-US" sz="2500" spc="125">
                <a:solidFill>
                  <a:srgbClr val="00004D"/>
                </a:solidFill>
                <a:latin typeface="Be Vietnam"/>
                <a:ea typeface="Be Vietnam"/>
                <a:cs typeface="Be Vietnam"/>
                <a:sym typeface="Be Vietnam"/>
              </a:rPr>
              <a:t>: LOG(SEATBELTᵢₜ) = Α + Π₁ SECONDARYᵢₜ + Π₂ PRIMARYᵢₜ + ΓXᵢₜ + Δᵢ + Λₜ + Εᵢₜ</a:t>
            </a:r>
          </a:p>
          <a:p>
            <a:pPr algn="l">
              <a:lnSpc>
                <a:spcPts val="3500"/>
              </a:lnSpc>
              <a:spcBef>
                <a:spcPct val="0"/>
              </a:spcBef>
            </a:pPr>
            <a:endParaRPr lang="en-US" sz="2500" spc="125">
              <a:solidFill>
                <a:srgbClr val="00004D"/>
              </a:solidFill>
              <a:latin typeface="Be Vietnam"/>
              <a:ea typeface="Be Vietnam"/>
              <a:cs typeface="Be Vietnam"/>
              <a:sym typeface="Be Vietnam"/>
            </a:endParaRPr>
          </a:p>
          <a:p>
            <a:pPr algn="l">
              <a:lnSpc>
                <a:spcPts val="3500"/>
              </a:lnSpc>
              <a:spcBef>
                <a:spcPct val="0"/>
              </a:spcBef>
            </a:pPr>
            <a:r>
              <a:rPr lang="en-US" sz="2500" b="1" spc="125">
                <a:solidFill>
                  <a:srgbClr val="00004D"/>
                </a:solidFill>
                <a:latin typeface="Be Vietnam Ultra-Bold"/>
                <a:ea typeface="Be Vietnam Ultra-Bold"/>
                <a:cs typeface="Be Vietnam Ultra-Bold"/>
                <a:sym typeface="Be Vietnam Ultra-Bold"/>
              </a:rPr>
              <a:t>SECOND STAGE:</a:t>
            </a:r>
            <a:r>
              <a:rPr lang="en-US" sz="2500" spc="125">
                <a:solidFill>
                  <a:srgbClr val="00004D"/>
                </a:solidFill>
                <a:latin typeface="Be Vietnam"/>
                <a:ea typeface="Be Vietnam"/>
                <a:cs typeface="Be Vietnam"/>
                <a:sym typeface="Be Vietnam"/>
              </a:rPr>
              <a:t> LOG(FATALITIESᵢₜ) = Β * LOG(SEATBELT̂ᵢₜ) + ΘXᵢₜ + Δᵢ + Λₜ + Ηᵢₜ</a:t>
            </a:r>
          </a:p>
          <a:p>
            <a:pPr algn="l">
              <a:lnSpc>
                <a:spcPts val="3500"/>
              </a:lnSpc>
              <a:spcBef>
                <a:spcPct val="0"/>
              </a:spcBef>
            </a:pPr>
            <a:endParaRPr lang="en-US" sz="2500" spc="125">
              <a:solidFill>
                <a:srgbClr val="00004D"/>
              </a:solidFill>
              <a:latin typeface="Be Vietnam"/>
              <a:ea typeface="Be Vietnam"/>
              <a:cs typeface="Be Vietnam"/>
              <a:sym typeface="Be Vietna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3254" b="-6967"/>
            </a:stretch>
          </a:blipFill>
        </p:spPr>
        <p:txBody>
          <a:bodyPr/>
          <a:lstStyle/>
          <a:p>
            <a:endParaRPr lang="en-US"/>
          </a:p>
        </p:txBody>
      </p:sp>
      <p:grpSp>
        <p:nvGrpSpPr>
          <p:cNvPr id="3" name="Group 3"/>
          <p:cNvGrpSpPr/>
          <p:nvPr/>
        </p:nvGrpSpPr>
        <p:grpSpPr>
          <a:xfrm>
            <a:off x="0" y="0"/>
            <a:ext cx="7126606" cy="5736965"/>
            <a:chOff x="0" y="0"/>
            <a:chExt cx="1876966" cy="1510970"/>
          </a:xfrm>
        </p:grpSpPr>
        <p:sp>
          <p:nvSpPr>
            <p:cNvPr id="4" name="Freeform 4"/>
            <p:cNvSpPr/>
            <p:nvPr/>
          </p:nvSpPr>
          <p:spPr>
            <a:xfrm>
              <a:off x="0" y="0"/>
              <a:ext cx="1876966" cy="1510970"/>
            </a:xfrm>
            <a:custGeom>
              <a:avLst/>
              <a:gdLst/>
              <a:ahLst/>
              <a:cxnLst/>
              <a:rect l="l" t="t" r="r" b="b"/>
              <a:pathLst>
                <a:path w="1876966" h="1510970">
                  <a:moveTo>
                    <a:pt x="0" y="0"/>
                  </a:moveTo>
                  <a:lnTo>
                    <a:pt x="1876966" y="0"/>
                  </a:lnTo>
                  <a:lnTo>
                    <a:pt x="1876966" y="1510970"/>
                  </a:lnTo>
                  <a:lnTo>
                    <a:pt x="0" y="1510970"/>
                  </a:lnTo>
                  <a:close/>
                </a:path>
              </a:pathLst>
            </a:custGeom>
            <a:solidFill>
              <a:srgbClr val="EB5436"/>
            </a:solidFill>
          </p:spPr>
          <p:txBody>
            <a:bodyPr/>
            <a:lstStyle/>
            <a:p>
              <a:endParaRPr lang="en-US"/>
            </a:p>
          </p:txBody>
        </p:sp>
        <p:sp>
          <p:nvSpPr>
            <p:cNvPr id="5" name="TextBox 5"/>
            <p:cNvSpPr txBox="1"/>
            <p:nvPr/>
          </p:nvSpPr>
          <p:spPr>
            <a:xfrm>
              <a:off x="0" y="-38100"/>
              <a:ext cx="1876966" cy="1549070"/>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0" y="0"/>
            <a:ext cx="6671271" cy="5337611"/>
            <a:chOff x="0" y="0"/>
            <a:chExt cx="1757043" cy="1405791"/>
          </a:xfrm>
        </p:grpSpPr>
        <p:sp>
          <p:nvSpPr>
            <p:cNvPr id="7" name="Freeform 7"/>
            <p:cNvSpPr/>
            <p:nvPr/>
          </p:nvSpPr>
          <p:spPr>
            <a:xfrm>
              <a:off x="0" y="0"/>
              <a:ext cx="1757043" cy="1405791"/>
            </a:xfrm>
            <a:custGeom>
              <a:avLst/>
              <a:gdLst/>
              <a:ahLst/>
              <a:cxnLst/>
              <a:rect l="l" t="t" r="r" b="b"/>
              <a:pathLst>
                <a:path w="1757043" h="1405791">
                  <a:moveTo>
                    <a:pt x="0" y="0"/>
                  </a:moveTo>
                  <a:lnTo>
                    <a:pt x="1757043" y="0"/>
                  </a:lnTo>
                  <a:lnTo>
                    <a:pt x="1757043" y="1405791"/>
                  </a:lnTo>
                  <a:lnTo>
                    <a:pt x="0" y="1405791"/>
                  </a:lnTo>
                  <a:close/>
                </a:path>
              </a:pathLst>
            </a:custGeom>
            <a:solidFill>
              <a:srgbClr val="00004D"/>
            </a:solidFill>
          </p:spPr>
          <p:txBody>
            <a:bodyPr/>
            <a:lstStyle/>
            <a:p>
              <a:endParaRPr lang="en-US"/>
            </a:p>
          </p:txBody>
        </p:sp>
        <p:sp>
          <p:nvSpPr>
            <p:cNvPr id="8" name="TextBox 8"/>
            <p:cNvSpPr txBox="1"/>
            <p:nvPr/>
          </p:nvSpPr>
          <p:spPr>
            <a:xfrm>
              <a:off x="0" y="-38100"/>
              <a:ext cx="1757043" cy="1443891"/>
            </a:xfrm>
            <a:prstGeom prst="rect">
              <a:avLst/>
            </a:prstGeom>
          </p:spPr>
          <p:txBody>
            <a:bodyPr lIns="50800" tIns="50800" rIns="50800" bIns="50800" rtlCol="0" anchor="ctr"/>
            <a:lstStyle/>
            <a:p>
              <a:pPr algn="ctr">
                <a:lnSpc>
                  <a:spcPts val="2100"/>
                </a:lnSpc>
              </a:pPr>
              <a:endParaRPr/>
            </a:p>
          </p:txBody>
        </p:sp>
      </p:grpSp>
      <p:sp>
        <p:nvSpPr>
          <p:cNvPr id="9" name="Freeform 9"/>
          <p:cNvSpPr/>
          <p:nvPr/>
        </p:nvSpPr>
        <p:spPr>
          <a:xfrm>
            <a:off x="1540879" y="5882244"/>
            <a:ext cx="3912801" cy="4114800"/>
          </a:xfrm>
          <a:custGeom>
            <a:avLst/>
            <a:gdLst/>
            <a:ahLst/>
            <a:cxnLst/>
            <a:rect l="l" t="t" r="r" b="b"/>
            <a:pathLst>
              <a:path w="3912801" h="4114800">
                <a:moveTo>
                  <a:pt x="0" y="0"/>
                </a:moveTo>
                <a:lnTo>
                  <a:pt x="3912801" y="0"/>
                </a:lnTo>
                <a:lnTo>
                  <a:pt x="391280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629703" y="2370137"/>
            <a:ext cx="5883538" cy="888365"/>
          </a:xfrm>
          <a:prstGeom prst="rect">
            <a:avLst/>
          </a:prstGeom>
        </p:spPr>
        <p:txBody>
          <a:bodyPr lIns="0" tIns="0" rIns="0" bIns="0" rtlCol="0" anchor="t">
            <a:spAutoFit/>
          </a:bodyPr>
          <a:lstStyle/>
          <a:p>
            <a:pPr algn="l">
              <a:lnSpc>
                <a:spcPts val="6820"/>
              </a:lnSpc>
            </a:pPr>
            <a:r>
              <a:rPr lang="en-US" sz="6200" b="1">
                <a:solidFill>
                  <a:srgbClr val="F5F5F5"/>
                </a:solidFill>
                <a:latin typeface="Roca Two Bold"/>
                <a:ea typeface="Roca Two Bold"/>
                <a:cs typeface="Roca Two Bold"/>
                <a:sym typeface="Roca Two Bold"/>
              </a:rPr>
              <a:t>ASSUMPTIONS</a:t>
            </a:r>
          </a:p>
        </p:txBody>
      </p:sp>
      <p:sp>
        <p:nvSpPr>
          <p:cNvPr id="11" name="TextBox 11"/>
          <p:cNvSpPr txBox="1"/>
          <p:nvPr/>
        </p:nvSpPr>
        <p:spPr>
          <a:xfrm>
            <a:off x="7683985" y="1098550"/>
            <a:ext cx="10192750" cy="7159625"/>
          </a:xfrm>
          <a:prstGeom prst="rect">
            <a:avLst/>
          </a:prstGeom>
        </p:spPr>
        <p:txBody>
          <a:bodyPr lIns="0" tIns="0" rIns="0" bIns="0" rtlCol="0" anchor="t">
            <a:spAutoFit/>
          </a:bodyPr>
          <a:lstStyle/>
          <a:p>
            <a:pPr algn="l">
              <a:lnSpc>
                <a:spcPts val="4199"/>
              </a:lnSpc>
              <a:spcBef>
                <a:spcPct val="0"/>
              </a:spcBef>
            </a:pPr>
            <a:r>
              <a:rPr lang="en-US" sz="2999" spc="149">
                <a:solidFill>
                  <a:srgbClr val="00004D"/>
                </a:solidFill>
                <a:latin typeface="Agrandir Narrow"/>
                <a:ea typeface="Agrandir Narrow"/>
                <a:cs typeface="Agrandir Narrow"/>
                <a:sym typeface="Agrandir Narrow"/>
              </a:rPr>
              <a:t>What are the identification assumptions that must hold?</a:t>
            </a:r>
          </a:p>
          <a:p>
            <a:pPr algn="l">
              <a:lnSpc>
                <a:spcPts val="3499"/>
              </a:lnSpc>
              <a:spcBef>
                <a:spcPct val="0"/>
              </a:spcBef>
            </a:pPr>
            <a:endParaRPr lang="en-US" sz="2999" spc="149">
              <a:solidFill>
                <a:srgbClr val="00004D"/>
              </a:solidFill>
              <a:latin typeface="Agrandir Narrow"/>
              <a:ea typeface="Agrandir Narrow"/>
              <a:cs typeface="Agrandir Narrow"/>
              <a:sym typeface="Agrandir Narrow"/>
            </a:endParaRPr>
          </a:p>
          <a:p>
            <a:pPr marL="539749" lvl="1" indent="-269875" algn="l">
              <a:lnSpc>
                <a:spcPts val="3499"/>
              </a:lnSpc>
              <a:buFont typeface="Arial"/>
              <a:buChar char="•"/>
            </a:pPr>
            <a:r>
              <a:rPr lang="en-US" sz="2499" b="1" spc="124">
                <a:solidFill>
                  <a:srgbClr val="00004D"/>
                </a:solidFill>
                <a:latin typeface="Agrandir Narrow Bold"/>
                <a:ea typeface="Agrandir Narrow Bold"/>
                <a:cs typeface="Agrandir Narrow Bold"/>
                <a:sym typeface="Agrandir Narrow Bold"/>
              </a:rPr>
              <a:t>Relevance</a:t>
            </a:r>
          </a:p>
          <a:p>
            <a:pPr marL="1079499" lvl="2" indent="-359833" algn="l">
              <a:lnSpc>
                <a:spcPts val="3499"/>
              </a:lnSpc>
              <a:buFont typeface="Arial"/>
              <a:buChar char="⚬"/>
            </a:pPr>
            <a:r>
              <a:rPr lang="en-US" sz="2499" spc="124">
                <a:solidFill>
                  <a:srgbClr val="00004D"/>
                </a:solidFill>
                <a:latin typeface="Agrandir Narrow"/>
                <a:ea typeface="Agrandir Narrow"/>
                <a:cs typeface="Agrandir Narrow"/>
                <a:sym typeface="Agrandir Narrow"/>
              </a:rPr>
              <a:t>Changes in enforcement laws (secondary or primary) must significantly predict variation in seatbelt usage across states and years.</a:t>
            </a:r>
          </a:p>
          <a:p>
            <a:pPr marL="1079499" lvl="2" indent="-359833" algn="l">
              <a:lnSpc>
                <a:spcPts val="3499"/>
              </a:lnSpc>
              <a:buFont typeface="Arial"/>
              <a:buChar char="⚬"/>
            </a:pPr>
            <a:r>
              <a:rPr lang="en-US" sz="2499" spc="124">
                <a:solidFill>
                  <a:srgbClr val="00004D"/>
                </a:solidFill>
                <a:latin typeface="Agrandir Narrow"/>
                <a:ea typeface="Agrandir Narrow"/>
                <a:cs typeface="Agrandir Narrow"/>
                <a:sym typeface="Agrandir Narrow"/>
              </a:rPr>
              <a:t> Supported by strong first-stage F-statistics.</a:t>
            </a:r>
          </a:p>
          <a:p>
            <a:pPr marL="539749" lvl="1" indent="-269875" algn="l">
              <a:lnSpc>
                <a:spcPts val="3499"/>
              </a:lnSpc>
              <a:buFont typeface="Arial"/>
              <a:buChar char="•"/>
            </a:pPr>
            <a:r>
              <a:rPr lang="en-US" sz="2499" b="1" spc="124">
                <a:solidFill>
                  <a:srgbClr val="00004D"/>
                </a:solidFill>
                <a:latin typeface="Agrandir Narrow Bold"/>
                <a:ea typeface="Agrandir Narrow Bold"/>
                <a:cs typeface="Agrandir Narrow Bold"/>
                <a:sym typeface="Agrandir Narrow Bold"/>
              </a:rPr>
              <a:t>Exclusion Restriction</a:t>
            </a:r>
          </a:p>
          <a:p>
            <a:pPr marL="1079499" lvl="2" indent="-359833" algn="l">
              <a:lnSpc>
                <a:spcPts val="3499"/>
              </a:lnSpc>
              <a:buFont typeface="Arial"/>
              <a:buChar char="⚬"/>
            </a:pPr>
            <a:r>
              <a:rPr lang="en-US" sz="2499" spc="124">
                <a:solidFill>
                  <a:srgbClr val="00004D"/>
                </a:solidFill>
                <a:latin typeface="Agrandir Narrow"/>
                <a:ea typeface="Agrandir Narrow"/>
                <a:cs typeface="Agrandir Narrow"/>
                <a:sym typeface="Agrandir Narrow"/>
              </a:rPr>
              <a:t>After controlling for state and year fixed effects and other covariates, the enforcement type must influence traffic fatalities only through its effect on seatbelt usage—not through other concurrent safety measures (e.g., DUI campaigns).</a:t>
            </a:r>
          </a:p>
          <a:p>
            <a:pPr marL="539749" lvl="1" indent="-269875" algn="l">
              <a:lnSpc>
                <a:spcPts val="3499"/>
              </a:lnSpc>
              <a:buFont typeface="Arial"/>
              <a:buChar char="•"/>
            </a:pPr>
            <a:r>
              <a:rPr lang="en-US" sz="2499" b="1" spc="124">
                <a:solidFill>
                  <a:srgbClr val="00004D"/>
                </a:solidFill>
                <a:latin typeface="Agrandir Narrow Bold"/>
                <a:ea typeface="Agrandir Narrow Bold"/>
                <a:cs typeface="Agrandir Narrow Bold"/>
                <a:sym typeface="Agrandir Narrow Bold"/>
              </a:rPr>
              <a:t>Monotonicity</a:t>
            </a:r>
          </a:p>
          <a:p>
            <a:pPr marL="1079499" lvl="2" indent="-359833" algn="l">
              <a:lnSpc>
                <a:spcPts val="3499"/>
              </a:lnSpc>
              <a:buFont typeface="Arial"/>
              <a:buChar char="⚬"/>
            </a:pPr>
            <a:r>
              <a:rPr lang="en-US" sz="2499" spc="124">
                <a:solidFill>
                  <a:srgbClr val="00004D"/>
                </a:solidFill>
                <a:latin typeface="Agrandir Narrow"/>
                <a:ea typeface="Agrandir Narrow"/>
                <a:cs typeface="Agrandir Narrow"/>
                <a:sym typeface="Agrandir Narrow"/>
              </a:rPr>
              <a:t>The policy shift to stronger enforcement cannot lead any group to reduce seatbelt use (i.e., no “defiers”).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0" y="0"/>
            <a:ext cx="18288000" cy="2318163"/>
            <a:chOff x="0" y="0"/>
            <a:chExt cx="4816593" cy="610545"/>
          </a:xfrm>
        </p:grpSpPr>
        <p:sp>
          <p:nvSpPr>
            <p:cNvPr id="4" name="Freeform 4"/>
            <p:cNvSpPr/>
            <p:nvPr/>
          </p:nvSpPr>
          <p:spPr>
            <a:xfrm>
              <a:off x="0" y="0"/>
              <a:ext cx="4816592" cy="610545"/>
            </a:xfrm>
            <a:custGeom>
              <a:avLst/>
              <a:gdLst/>
              <a:ahLst/>
              <a:cxnLst/>
              <a:rect l="l" t="t" r="r" b="b"/>
              <a:pathLst>
                <a:path w="4816592" h="610545">
                  <a:moveTo>
                    <a:pt x="0" y="0"/>
                  </a:moveTo>
                  <a:lnTo>
                    <a:pt x="4816592" y="0"/>
                  </a:lnTo>
                  <a:lnTo>
                    <a:pt x="4816592" y="610545"/>
                  </a:lnTo>
                  <a:lnTo>
                    <a:pt x="0" y="610545"/>
                  </a:lnTo>
                  <a:close/>
                </a:path>
              </a:pathLst>
            </a:custGeom>
            <a:solidFill>
              <a:srgbClr val="EB5436"/>
            </a:solidFill>
          </p:spPr>
          <p:txBody>
            <a:bodyPr/>
            <a:lstStyle/>
            <a:p>
              <a:endParaRPr lang="en-US"/>
            </a:p>
          </p:txBody>
        </p:sp>
        <p:sp>
          <p:nvSpPr>
            <p:cNvPr id="5" name="TextBox 5"/>
            <p:cNvSpPr txBox="1"/>
            <p:nvPr/>
          </p:nvSpPr>
          <p:spPr>
            <a:xfrm>
              <a:off x="0" y="-123825"/>
              <a:ext cx="4816593" cy="734370"/>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0" y="0"/>
            <a:ext cx="18288000" cy="2171799"/>
            <a:chOff x="0" y="0"/>
            <a:chExt cx="4816593" cy="571997"/>
          </a:xfrm>
        </p:grpSpPr>
        <p:sp>
          <p:nvSpPr>
            <p:cNvPr id="7" name="Freeform 7"/>
            <p:cNvSpPr/>
            <p:nvPr/>
          </p:nvSpPr>
          <p:spPr>
            <a:xfrm>
              <a:off x="0" y="0"/>
              <a:ext cx="4816592" cy="571997"/>
            </a:xfrm>
            <a:custGeom>
              <a:avLst/>
              <a:gdLst/>
              <a:ahLst/>
              <a:cxnLst/>
              <a:rect l="l" t="t" r="r" b="b"/>
              <a:pathLst>
                <a:path w="4816592" h="571997">
                  <a:moveTo>
                    <a:pt x="0" y="0"/>
                  </a:moveTo>
                  <a:lnTo>
                    <a:pt x="4816592" y="0"/>
                  </a:lnTo>
                  <a:lnTo>
                    <a:pt x="4816592" y="571997"/>
                  </a:lnTo>
                  <a:lnTo>
                    <a:pt x="0" y="571997"/>
                  </a:lnTo>
                  <a:close/>
                </a:path>
              </a:pathLst>
            </a:custGeom>
            <a:solidFill>
              <a:srgbClr val="00004D"/>
            </a:solidFill>
          </p:spPr>
          <p:txBody>
            <a:bodyPr/>
            <a:lstStyle/>
            <a:p>
              <a:endParaRPr lang="en-US"/>
            </a:p>
          </p:txBody>
        </p:sp>
        <p:sp>
          <p:nvSpPr>
            <p:cNvPr id="8" name="TextBox 8"/>
            <p:cNvSpPr txBox="1"/>
            <p:nvPr/>
          </p:nvSpPr>
          <p:spPr>
            <a:xfrm>
              <a:off x="0" y="200025"/>
              <a:ext cx="4816593" cy="371972"/>
            </a:xfrm>
            <a:prstGeom prst="rect">
              <a:avLst/>
            </a:prstGeom>
          </p:spPr>
          <p:txBody>
            <a:bodyPr lIns="50800" tIns="50800" rIns="50800" bIns="50800" rtlCol="0" anchor="ctr"/>
            <a:lstStyle/>
            <a:p>
              <a:pPr marL="0" lvl="0" indent="0" algn="ctr">
                <a:lnSpc>
                  <a:spcPts val="6166"/>
                </a:lnSpc>
                <a:spcBef>
                  <a:spcPct val="0"/>
                </a:spcBef>
              </a:pPr>
              <a:endParaRPr/>
            </a:p>
          </p:txBody>
        </p:sp>
      </p:grpSp>
      <p:sp>
        <p:nvSpPr>
          <p:cNvPr id="9" name="Freeform 9"/>
          <p:cNvSpPr/>
          <p:nvPr/>
        </p:nvSpPr>
        <p:spPr>
          <a:xfrm>
            <a:off x="354383" y="3213570"/>
            <a:ext cx="5009934" cy="4126933"/>
          </a:xfrm>
          <a:custGeom>
            <a:avLst/>
            <a:gdLst/>
            <a:ahLst/>
            <a:cxnLst/>
            <a:rect l="l" t="t" r="r" b="b"/>
            <a:pathLst>
              <a:path w="5009934" h="4126933">
                <a:moveTo>
                  <a:pt x="0" y="0"/>
                </a:moveTo>
                <a:lnTo>
                  <a:pt x="5009933" y="0"/>
                </a:lnTo>
                <a:lnTo>
                  <a:pt x="5009933" y="4126933"/>
                </a:lnTo>
                <a:lnTo>
                  <a:pt x="0" y="4126933"/>
                </a:lnTo>
                <a:lnTo>
                  <a:pt x="0" y="0"/>
                </a:lnTo>
                <a:close/>
              </a:path>
            </a:pathLst>
          </a:custGeom>
          <a:blipFill>
            <a:blip r:embed="rId3"/>
            <a:stretch>
              <a:fillRect/>
            </a:stretch>
          </a:blipFill>
        </p:spPr>
        <p:txBody>
          <a:bodyPr/>
          <a:lstStyle/>
          <a:p>
            <a:endParaRPr lang="en-US"/>
          </a:p>
        </p:txBody>
      </p:sp>
      <p:sp>
        <p:nvSpPr>
          <p:cNvPr id="10" name="Freeform 10"/>
          <p:cNvSpPr/>
          <p:nvPr/>
        </p:nvSpPr>
        <p:spPr>
          <a:xfrm>
            <a:off x="11686944" y="3213570"/>
            <a:ext cx="6317654" cy="4126933"/>
          </a:xfrm>
          <a:custGeom>
            <a:avLst/>
            <a:gdLst/>
            <a:ahLst/>
            <a:cxnLst/>
            <a:rect l="l" t="t" r="r" b="b"/>
            <a:pathLst>
              <a:path w="6317654" h="4126933">
                <a:moveTo>
                  <a:pt x="0" y="0"/>
                </a:moveTo>
                <a:lnTo>
                  <a:pt x="6317655" y="0"/>
                </a:lnTo>
                <a:lnTo>
                  <a:pt x="6317655" y="4126933"/>
                </a:lnTo>
                <a:lnTo>
                  <a:pt x="0" y="4126933"/>
                </a:lnTo>
                <a:lnTo>
                  <a:pt x="0" y="0"/>
                </a:lnTo>
                <a:close/>
              </a:path>
            </a:pathLst>
          </a:custGeom>
          <a:blipFill>
            <a:blip r:embed="rId4"/>
            <a:stretch>
              <a:fillRect t="-708" b="-708"/>
            </a:stretch>
          </a:blipFill>
        </p:spPr>
        <p:txBody>
          <a:bodyPr/>
          <a:lstStyle/>
          <a:p>
            <a:endParaRPr lang="en-US"/>
          </a:p>
        </p:txBody>
      </p:sp>
      <p:sp>
        <p:nvSpPr>
          <p:cNvPr id="11" name="Freeform 11"/>
          <p:cNvSpPr/>
          <p:nvPr/>
        </p:nvSpPr>
        <p:spPr>
          <a:xfrm>
            <a:off x="5911373" y="3186249"/>
            <a:ext cx="5378232" cy="4181576"/>
          </a:xfrm>
          <a:custGeom>
            <a:avLst/>
            <a:gdLst/>
            <a:ahLst/>
            <a:cxnLst/>
            <a:rect l="l" t="t" r="r" b="b"/>
            <a:pathLst>
              <a:path w="5378232" h="4181576">
                <a:moveTo>
                  <a:pt x="0" y="0"/>
                </a:moveTo>
                <a:lnTo>
                  <a:pt x="5378232" y="0"/>
                </a:lnTo>
                <a:lnTo>
                  <a:pt x="5378232" y="4181575"/>
                </a:lnTo>
                <a:lnTo>
                  <a:pt x="0" y="4181575"/>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1839084" y="317568"/>
            <a:ext cx="14609831" cy="1854231"/>
          </a:xfrm>
          <a:prstGeom prst="rect">
            <a:avLst/>
          </a:prstGeom>
        </p:spPr>
        <p:txBody>
          <a:bodyPr lIns="0" tIns="0" rIns="0" bIns="0" rtlCol="0" anchor="t">
            <a:spAutoFit/>
          </a:bodyPr>
          <a:lstStyle/>
          <a:p>
            <a:pPr marL="0" lvl="0" indent="0" algn="ctr">
              <a:lnSpc>
                <a:spcPts val="7304"/>
              </a:lnSpc>
            </a:pPr>
            <a:r>
              <a:rPr lang="en-US" sz="6086" b="1" spc="60">
                <a:solidFill>
                  <a:srgbClr val="F5F5F5"/>
                </a:solidFill>
                <a:latin typeface="Roca Two Bold"/>
                <a:ea typeface="Roca Two Bold"/>
                <a:cs typeface="Roca Two Bold"/>
                <a:sym typeface="Roca Two Bold"/>
              </a:rPr>
              <a:t>SEATBELT USE AND FATALITIES: TRENDS AND DISTRIBUTIONS</a:t>
            </a:r>
          </a:p>
        </p:txBody>
      </p:sp>
      <p:sp>
        <p:nvSpPr>
          <p:cNvPr id="13" name="TextBox 13"/>
          <p:cNvSpPr txBox="1"/>
          <p:nvPr/>
        </p:nvSpPr>
        <p:spPr>
          <a:xfrm>
            <a:off x="5911373" y="8065628"/>
            <a:ext cx="5510086" cy="1128936"/>
          </a:xfrm>
          <a:prstGeom prst="rect">
            <a:avLst/>
          </a:prstGeom>
        </p:spPr>
        <p:txBody>
          <a:bodyPr lIns="0" tIns="0" rIns="0" bIns="0" rtlCol="0" anchor="t">
            <a:spAutoFit/>
          </a:bodyPr>
          <a:lstStyle/>
          <a:p>
            <a:pPr algn="ctr">
              <a:lnSpc>
                <a:spcPts val="2875"/>
              </a:lnSpc>
              <a:spcBef>
                <a:spcPct val="0"/>
              </a:spcBef>
            </a:pPr>
            <a:r>
              <a:rPr lang="en-US" sz="2053" spc="102">
                <a:solidFill>
                  <a:srgbClr val="212163"/>
                </a:solidFill>
                <a:latin typeface="Agrandir Narrow"/>
                <a:ea typeface="Agrandir Narrow"/>
                <a:cs typeface="Agrandir Narrow"/>
                <a:sym typeface="Agrandir Narrow"/>
              </a:rPr>
              <a:t>The DiD plot for secondary enforcement laws shows a clear decline in average traffic fatalities per mile following law adoption.</a:t>
            </a:r>
          </a:p>
        </p:txBody>
      </p:sp>
      <p:sp>
        <p:nvSpPr>
          <p:cNvPr id="14" name="TextBox 14"/>
          <p:cNvSpPr txBox="1"/>
          <p:nvPr/>
        </p:nvSpPr>
        <p:spPr>
          <a:xfrm>
            <a:off x="11703855" y="8038230"/>
            <a:ext cx="6300743" cy="767271"/>
          </a:xfrm>
          <a:prstGeom prst="rect">
            <a:avLst/>
          </a:prstGeom>
        </p:spPr>
        <p:txBody>
          <a:bodyPr lIns="0" tIns="0" rIns="0" bIns="0" rtlCol="0" anchor="t">
            <a:spAutoFit/>
          </a:bodyPr>
          <a:lstStyle/>
          <a:p>
            <a:pPr algn="ctr">
              <a:lnSpc>
                <a:spcPts val="2859"/>
              </a:lnSpc>
              <a:spcBef>
                <a:spcPct val="0"/>
              </a:spcBef>
            </a:pPr>
            <a:r>
              <a:rPr lang="en-US" sz="2042" spc="102">
                <a:solidFill>
                  <a:srgbClr val="212163"/>
                </a:solidFill>
                <a:latin typeface="Agrandir Narrow"/>
                <a:ea typeface="Agrandir Narrow"/>
                <a:cs typeface="Agrandir Narrow"/>
                <a:sym typeface="Agrandir Narrow"/>
              </a:rPr>
              <a:t>The DiD plot for primary enforcement laws also shows a decline in fatalities over time. </a:t>
            </a:r>
          </a:p>
        </p:txBody>
      </p:sp>
      <p:sp>
        <p:nvSpPr>
          <p:cNvPr id="15" name="TextBox 15"/>
          <p:cNvSpPr txBox="1"/>
          <p:nvPr/>
        </p:nvSpPr>
        <p:spPr>
          <a:xfrm>
            <a:off x="418013" y="8028705"/>
            <a:ext cx="4882673" cy="1537335"/>
          </a:xfrm>
          <a:prstGeom prst="rect">
            <a:avLst/>
          </a:prstGeom>
        </p:spPr>
        <p:txBody>
          <a:bodyPr lIns="0" tIns="0" rIns="0" bIns="0" rtlCol="0" anchor="t">
            <a:spAutoFit/>
          </a:bodyPr>
          <a:lstStyle/>
          <a:p>
            <a:pPr algn="ctr">
              <a:lnSpc>
                <a:spcPts val="2940"/>
              </a:lnSpc>
              <a:spcBef>
                <a:spcPct val="0"/>
              </a:spcBef>
            </a:pPr>
            <a:r>
              <a:rPr lang="en-US" sz="2100" spc="105">
                <a:solidFill>
                  <a:srgbClr val="212163"/>
                </a:solidFill>
                <a:latin typeface="Agrandir Narrow"/>
                <a:ea typeface="Agrandir Narrow"/>
                <a:cs typeface="Agrandir Narrow"/>
                <a:sym typeface="Agrandir Narrow"/>
              </a:rPr>
              <a:t>The histogram shows the distribution of seatbelt usage rates across all state-year observations from 1984 to 1997.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0" y="0"/>
            <a:ext cx="18288000" cy="3061616"/>
            <a:chOff x="0" y="0"/>
            <a:chExt cx="4816593" cy="806351"/>
          </a:xfrm>
        </p:grpSpPr>
        <p:sp>
          <p:nvSpPr>
            <p:cNvPr id="4" name="Freeform 4"/>
            <p:cNvSpPr/>
            <p:nvPr/>
          </p:nvSpPr>
          <p:spPr>
            <a:xfrm>
              <a:off x="0" y="0"/>
              <a:ext cx="4816592" cy="806351"/>
            </a:xfrm>
            <a:custGeom>
              <a:avLst/>
              <a:gdLst/>
              <a:ahLst/>
              <a:cxnLst/>
              <a:rect l="l" t="t" r="r" b="b"/>
              <a:pathLst>
                <a:path w="4816592" h="806351">
                  <a:moveTo>
                    <a:pt x="0" y="0"/>
                  </a:moveTo>
                  <a:lnTo>
                    <a:pt x="4816592" y="0"/>
                  </a:lnTo>
                  <a:lnTo>
                    <a:pt x="4816592" y="806351"/>
                  </a:lnTo>
                  <a:lnTo>
                    <a:pt x="0" y="806351"/>
                  </a:lnTo>
                  <a:close/>
                </a:path>
              </a:pathLst>
            </a:custGeom>
            <a:solidFill>
              <a:srgbClr val="EB5436"/>
            </a:solidFill>
          </p:spPr>
          <p:txBody>
            <a:bodyPr/>
            <a:lstStyle/>
            <a:p>
              <a:endParaRPr lang="en-US"/>
            </a:p>
          </p:txBody>
        </p:sp>
        <p:sp>
          <p:nvSpPr>
            <p:cNvPr id="5" name="TextBox 5"/>
            <p:cNvSpPr txBox="1"/>
            <p:nvPr/>
          </p:nvSpPr>
          <p:spPr>
            <a:xfrm>
              <a:off x="0" y="-123825"/>
              <a:ext cx="4816593" cy="930176"/>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0" y="0"/>
            <a:ext cx="18288000" cy="2890166"/>
            <a:chOff x="0" y="0"/>
            <a:chExt cx="4816593" cy="761196"/>
          </a:xfrm>
        </p:grpSpPr>
        <p:sp>
          <p:nvSpPr>
            <p:cNvPr id="7" name="Freeform 7"/>
            <p:cNvSpPr/>
            <p:nvPr/>
          </p:nvSpPr>
          <p:spPr>
            <a:xfrm>
              <a:off x="0" y="0"/>
              <a:ext cx="4816592" cy="761196"/>
            </a:xfrm>
            <a:custGeom>
              <a:avLst/>
              <a:gdLst/>
              <a:ahLst/>
              <a:cxnLst/>
              <a:rect l="l" t="t" r="r" b="b"/>
              <a:pathLst>
                <a:path w="4816592" h="761196">
                  <a:moveTo>
                    <a:pt x="0" y="0"/>
                  </a:moveTo>
                  <a:lnTo>
                    <a:pt x="4816592" y="0"/>
                  </a:lnTo>
                  <a:lnTo>
                    <a:pt x="4816592" y="761196"/>
                  </a:lnTo>
                  <a:lnTo>
                    <a:pt x="0" y="761196"/>
                  </a:lnTo>
                  <a:close/>
                </a:path>
              </a:pathLst>
            </a:custGeom>
            <a:solidFill>
              <a:srgbClr val="00004D"/>
            </a:solidFill>
          </p:spPr>
          <p:txBody>
            <a:bodyPr/>
            <a:lstStyle/>
            <a:p>
              <a:endParaRPr lang="en-US"/>
            </a:p>
          </p:txBody>
        </p:sp>
        <p:sp>
          <p:nvSpPr>
            <p:cNvPr id="8" name="TextBox 8"/>
            <p:cNvSpPr txBox="1"/>
            <p:nvPr/>
          </p:nvSpPr>
          <p:spPr>
            <a:xfrm>
              <a:off x="0" y="200025"/>
              <a:ext cx="4816593" cy="561171"/>
            </a:xfrm>
            <a:prstGeom prst="rect">
              <a:avLst/>
            </a:prstGeom>
          </p:spPr>
          <p:txBody>
            <a:bodyPr lIns="50800" tIns="50800" rIns="50800" bIns="50800" rtlCol="0" anchor="ctr"/>
            <a:lstStyle/>
            <a:p>
              <a:pPr marL="0" lvl="0" indent="0" algn="ctr">
                <a:lnSpc>
                  <a:spcPts val="6166"/>
                </a:lnSpc>
                <a:spcBef>
                  <a:spcPct val="0"/>
                </a:spcBef>
              </a:pPr>
              <a:endParaRPr/>
            </a:p>
          </p:txBody>
        </p:sp>
      </p:grpSp>
      <p:sp>
        <p:nvSpPr>
          <p:cNvPr id="9" name="TextBox 9"/>
          <p:cNvSpPr txBox="1"/>
          <p:nvPr/>
        </p:nvSpPr>
        <p:spPr>
          <a:xfrm>
            <a:off x="675952" y="2985416"/>
            <a:ext cx="16936096" cy="6842760"/>
          </a:xfrm>
          <a:prstGeom prst="rect">
            <a:avLst/>
          </a:prstGeom>
        </p:spPr>
        <p:txBody>
          <a:bodyPr lIns="0" tIns="0" rIns="0" bIns="0" rtlCol="0" anchor="t">
            <a:spAutoFit/>
          </a:bodyPr>
          <a:lstStyle/>
          <a:p>
            <a:pPr marL="0" lvl="0" indent="0" algn="l">
              <a:lnSpc>
                <a:spcPts val="3600"/>
              </a:lnSpc>
              <a:spcBef>
                <a:spcPct val="0"/>
              </a:spcBef>
            </a:pPr>
            <a:r>
              <a:rPr lang="en-US" sz="2400" b="1" u="none" spc="120">
                <a:solidFill>
                  <a:srgbClr val="00004D"/>
                </a:solidFill>
                <a:latin typeface="Be Vietnam Ultra-Bold"/>
                <a:ea typeface="Be Vietnam Ultra-Bold"/>
                <a:cs typeface="Be Vietnam Ultra-Bold"/>
                <a:sym typeface="Be Vietnam Ultra-Bold"/>
              </a:rPr>
              <a:t>KEY ESTIMATES:</a:t>
            </a:r>
          </a:p>
          <a:p>
            <a:pPr marL="0" lvl="0" indent="0" algn="l">
              <a:lnSpc>
                <a:spcPts val="3600"/>
              </a:lnSpc>
              <a:spcBef>
                <a:spcPct val="0"/>
              </a:spcBef>
            </a:pPr>
            <a:endParaRPr lang="en-US" sz="2400" b="1" u="none" spc="120">
              <a:solidFill>
                <a:srgbClr val="00004D"/>
              </a:solidFill>
              <a:latin typeface="Be Vietnam Ultra-Bold"/>
              <a:ea typeface="Be Vietnam Ultra-Bold"/>
              <a:cs typeface="Be Vietnam Ultra-Bold"/>
              <a:sym typeface="Be Vietnam Ultra-Bold"/>
            </a:endParaRPr>
          </a:p>
          <a:p>
            <a:pPr marL="0" lvl="0" indent="0" algn="l">
              <a:lnSpc>
                <a:spcPts val="3600"/>
              </a:lnSpc>
              <a:spcBef>
                <a:spcPct val="0"/>
              </a:spcBef>
            </a:pPr>
            <a:endParaRPr lang="en-US" sz="2400" b="1" u="none" spc="120">
              <a:solidFill>
                <a:srgbClr val="00004D"/>
              </a:solidFill>
              <a:latin typeface="Be Vietnam Ultra-Bold"/>
              <a:ea typeface="Be Vietnam Ultra-Bold"/>
              <a:cs typeface="Be Vietnam Ultra-Bold"/>
              <a:sym typeface="Be Vietnam Ultra-Bold"/>
            </a:endParaRPr>
          </a:p>
          <a:p>
            <a:pPr marL="0" lvl="0" indent="0" algn="l">
              <a:lnSpc>
                <a:spcPts val="3600"/>
              </a:lnSpc>
              <a:spcBef>
                <a:spcPct val="0"/>
              </a:spcBef>
            </a:pPr>
            <a:endParaRPr lang="en-US" sz="2400" b="1" u="none" spc="120">
              <a:solidFill>
                <a:srgbClr val="00004D"/>
              </a:solidFill>
              <a:latin typeface="Be Vietnam Ultra-Bold"/>
              <a:ea typeface="Be Vietnam Ultra-Bold"/>
              <a:cs typeface="Be Vietnam Ultra-Bold"/>
              <a:sym typeface="Be Vietnam Ultra-Bold"/>
            </a:endParaRPr>
          </a:p>
          <a:p>
            <a:pPr marL="0" lvl="0" indent="0" algn="l">
              <a:lnSpc>
                <a:spcPts val="3600"/>
              </a:lnSpc>
              <a:spcBef>
                <a:spcPct val="0"/>
              </a:spcBef>
            </a:pPr>
            <a:endParaRPr lang="en-US" sz="2400" b="1" u="none" spc="120">
              <a:solidFill>
                <a:srgbClr val="00004D"/>
              </a:solidFill>
              <a:latin typeface="Be Vietnam Ultra-Bold"/>
              <a:ea typeface="Be Vietnam Ultra-Bold"/>
              <a:cs typeface="Be Vietnam Ultra-Bold"/>
              <a:sym typeface="Be Vietnam Ultra-Bold"/>
            </a:endParaRPr>
          </a:p>
          <a:p>
            <a:pPr marL="0" lvl="0" indent="0" algn="l">
              <a:lnSpc>
                <a:spcPts val="3600"/>
              </a:lnSpc>
              <a:spcBef>
                <a:spcPct val="0"/>
              </a:spcBef>
            </a:pPr>
            <a:endParaRPr lang="en-US" sz="2400" b="1" u="none" spc="120">
              <a:solidFill>
                <a:srgbClr val="00004D"/>
              </a:solidFill>
              <a:latin typeface="Be Vietnam Ultra-Bold"/>
              <a:ea typeface="Be Vietnam Ultra-Bold"/>
              <a:cs typeface="Be Vietnam Ultra-Bold"/>
              <a:sym typeface="Be Vietnam Ultra-Bold"/>
            </a:endParaRPr>
          </a:p>
          <a:p>
            <a:pPr algn="l">
              <a:lnSpc>
                <a:spcPts val="3600"/>
              </a:lnSpc>
              <a:spcBef>
                <a:spcPct val="0"/>
              </a:spcBef>
            </a:pPr>
            <a:endParaRPr lang="en-US" sz="2400" b="1" u="none" spc="120">
              <a:solidFill>
                <a:srgbClr val="00004D"/>
              </a:solidFill>
              <a:latin typeface="Be Vietnam Ultra-Bold"/>
              <a:ea typeface="Be Vietnam Ultra-Bold"/>
              <a:cs typeface="Be Vietnam Ultra-Bold"/>
              <a:sym typeface="Be Vietnam Ultra-Bold"/>
            </a:endParaRPr>
          </a:p>
          <a:p>
            <a:pPr marL="0" lvl="0" indent="0" algn="l">
              <a:lnSpc>
                <a:spcPts val="3600"/>
              </a:lnSpc>
              <a:spcBef>
                <a:spcPct val="0"/>
              </a:spcBef>
            </a:pPr>
            <a:r>
              <a:rPr lang="en-US" sz="2400" b="1" u="none" spc="120">
                <a:solidFill>
                  <a:srgbClr val="00004D"/>
                </a:solidFill>
                <a:latin typeface="Be Vietnam Ultra-Bold"/>
                <a:ea typeface="Be Vietnam Ultra-Bold"/>
                <a:cs typeface="Be Vietnam Ultra-Bold"/>
                <a:sym typeface="Be Vietnam Ultra-Bold"/>
              </a:rPr>
              <a:t>ROBUSTNESS ACROSS SPECIFICATIONS (SECONDARY):</a:t>
            </a:r>
          </a:p>
          <a:p>
            <a:pPr marL="0" lvl="0" indent="0" algn="l">
              <a:lnSpc>
                <a:spcPts val="3600"/>
              </a:lnSpc>
              <a:spcBef>
                <a:spcPct val="0"/>
              </a:spcBef>
            </a:pPr>
            <a:endParaRPr lang="en-US" sz="2400" b="1" u="none" spc="120">
              <a:solidFill>
                <a:srgbClr val="00004D"/>
              </a:solidFill>
              <a:latin typeface="Be Vietnam Ultra-Bold"/>
              <a:ea typeface="Be Vietnam Ultra-Bold"/>
              <a:cs typeface="Be Vietnam Ultra-Bold"/>
              <a:sym typeface="Be Vietnam Ultra-Bold"/>
            </a:endParaRPr>
          </a:p>
          <a:p>
            <a:pPr marL="0" lvl="0" indent="0" algn="l">
              <a:lnSpc>
                <a:spcPts val="3600"/>
              </a:lnSpc>
              <a:spcBef>
                <a:spcPct val="0"/>
              </a:spcBef>
            </a:pPr>
            <a:endParaRPr lang="en-US" sz="2400" b="1" u="none" spc="120">
              <a:solidFill>
                <a:srgbClr val="00004D"/>
              </a:solidFill>
              <a:latin typeface="Be Vietnam Ultra-Bold"/>
              <a:ea typeface="Be Vietnam Ultra-Bold"/>
              <a:cs typeface="Be Vietnam Ultra-Bold"/>
              <a:sym typeface="Be Vietnam Ultra-Bold"/>
            </a:endParaRPr>
          </a:p>
          <a:p>
            <a:pPr marL="0" lvl="0" indent="0" algn="l">
              <a:lnSpc>
                <a:spcPts val="3600"/>
              </a:lnSpc>
              <a:spcBef>
                <a:spcPct val="0"/>
              </a:spcBef>
            </a:pPr>
            <a:endParaRPr lang="en-US" sz="2400" b="1" u="none" spc="120">
              <a:solidFill>
                <a:srgbClr val="00004D"/>
              </a:solidFill>
              <a:latin typeface="Be Vietnam Ultra-Bold"/>
              <a:ea typeface="Be Vietnam Ultra-Bold"/>
              <a:cs typeface="Be Vietnam Ultra-Bold"/>
              <a:sym typeface="Be Vietnam Ultra-Bold"/>
            </a:endParaRPr>
          </a:p>
          <a:p>
            <a:pPr algn="l">
              <a:lnSpc>
                <a:spcPts val="3600"/>
              </a:lnSpc>
              <a:spcBef>
                <a:spcPct val="0"/>
              </a:spcBef>
            </a:pPr>
            <a:endParaRPr lang="en-US" sz="2400" b="1" u="none" spc="120">
              <a:solidFill>
                <a:srgbClr val="00004D"/>
              </a:solidFill>
              <a:latin typeface="Be Vietnam Ultra-Bold"/>
              <a:ea typeface="Be Vietnam Ultra-Bold"/>
              <a:cs typeface="Be Vietnam Ultra-Bold"/>
              <a:sym typeface="Be Vietnam Ultra-Bold"/>
            </a:endParaRPr>
          </a:p>
          <a:p>
            <a:pPr marL="0" lvl="0" indent="0" algn="l">
              <a:lnSpc>
                <a:spcPts val="3600"/>
              </a:lnSpc>
              <a:spcBef>
                <a:spcPct val="0"/>
              </a:spcBef>
            </a:pPr>
            <a:r>
              <a:rPr lang="en-US" sz="2400" b="1" u="none" spc="120">
                <a:solidFill>
                  <a:srgbClr val="00004D"/>
                </a:solidFill>
                <a:latin typeface="Be Vietnam Ultra-Bold"/>
                <a:ea typeface="Be Vietnam Ultra-Bold"/>
                <a:cs typeface="Be Vietnam Ultra-Bold"/>
                <a:sym typeface="Be Vietnam Ultra-Bold"/>
              </a:rPr>
              <a:t>Conclusion: Seatbelt laws, especially secondary enforcement, significantly reduce fatalities when endogeneity is properly addressed.</a:t>
            </a:r>
          </a:p>
          <a:p>
            <a:pPr marL="0" lvl="0" indent="0" algn="l">
              <a:lnSpc>
                <a:spcPts val="3600"/>
              </a:lnSpc>
              <a:spcBef>
                <a:spcPct val="0"/>
              </a:spcBef>
            </a:pPr>
            <a:endParaRPr lang="en-US" sz="2400" b="1" u="none" spc="120">
              <a:solidFill>
                <a:srgbClr val="00004D"/>
              </a:solidFill>
              <a:latin typeface="Be Vietnam Ultra-Bold"/>
              <a:ea typeface="Be Vietnam Ultra-Bold"/>
              <a:cs typeface="Be Vietnam Ultra-Bold"/>
              <a:sym typeface="Be Vietnam Ultra-Bold"/>
            </a:endParaRPr>
          </a:p>
        </p:txBody>
      </p:sp>
      <p:graphicFrame>
        <p:nvGraphicFramePr>
          <p:cNvPr id="10" name="Table 10"/>
          <p:cNvGraphicFramePr>
            <a:graphicFrameLocks noGrp="1"/>
          </p:cNvGraphicFramePr>
          <p:nvPr/>
        </p:nvGraphicFramePr>
        <p:xfrm>
          <a:off x="3650407" y="3510080"/>
          <a:ext cx="10987185" cy="2427363"/>
        </p:xfrm>
        <a:graphic>
          <a:graphicData uri="http://schemas.openxmlformats.org/drawingml/2006/table">
            <a:tbl>
              <a:tblPr/>
              <a:tblGrid>
                <a:gridCol w="2197437">
                  <a:extLst>
                    <a:ext uri="{9D8B030D-6E8A-4147-A177-3AD203B41FA5}">
                      <a16:colId xmlns:a16="http://schemas.microsoft.com/office/drawing/2014/main" val="20000"/>
                    </a:ext>
                  </a:extLst>
                </a:gridCol>
                <a:gridCol w="2197437">
                  <a:extLst>
                    <a:ext uri="{9D8B030D-6E8A-4147-A177-3AD203B41FA5}">
                      <a16:colId xmlns:a16="http://schemas.microsoft.com/office/drawing/2014/main" val="20001"/>
                    </a:ext>
                  </a:extLst>
                </a:gridCol>
                <a:gridCol w="2197437">
                  <a:extLst>
                    <a:ext uri="{9D8B030D-6E8A-4147-A177-3AD203B41FA5}">
                      <a16:colId xmlns:a16="http://schemas.microsoft.com/office/drawing/2014/main" val="20002"/>
                    </a:ext>
                  </a:extLst>
                </a:gridCol>
                <a:gridCol w="2197437">
                  <a:extLst>
                    <a:ext uri="{9D8B030D-6E8A-4147-A177-3AD203B41FA5}">
                      <a16:colId xmlns:a16="http://schemas.microsoft.com/office/drawing/2014/main" val="20003"/>
                    </a:ext>
                  </a:extLst>
                </a:gridCol>
                <a:gridCol w="2197437">
                  <a:extLst>
                    <a:ext uri="{9D8B030D-6E8A-4147-A177-3AD203B41FA5}">
                      <a16:colId xmlns:a16="http://schemas.microsoft.com/office/drawing/2014/main" val="20004"/>
                    </a:ext>
                  </a:extLst>
                </a:gridCol>
              </a:tblGrid>
              <a:tr h="809121">
                <a:tc>
                  <a:txBody>
                    <a:bodyPr/>
                    <a:lstStyle/>
                    <a:p>
                      <a:pPr algn="ctr">
                        <a:lnSpc>
                          <a:spcPts val="2100"/>
                        </a:lnSpc>
                        <a:defRPr/>
                      </a:pPr>
                      <a:r>
                        <a:rPr lang="en-US" sz="1500" b="1">
                          <a:solidFill>
                            <a:srgbClr val="FFFFFF"/>
                          </a:solidFill>
                          <a:latin typeface="Aileron Bold"/>
                          <a:ea typeface="Aileron Bold"/>
                          <a:cs typeface="Aileron Bold"/>
                          <a:sym typeface="Aileron Bold"/>
                        </a:rPr>
                        <a:t>Enforcement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B5436"/>
                    </a:solidFill>
                  </a:tcPr>
                </a:tc>
                <a:tc>
                  <a:txBody>
                    <a:bodyPr/>
                    <a:lstStyle/>
                    <a:p>
                      <a:pPr algn="ctr">
                        <a:lnSpc>
                          <a:spcPts val="2100"/>
                        </a:lnSpc>
                        <a:defRPr/>
                      </a:pPr>
                      <a:r>
                        <a:rPr lang="en-US" sz="1500" b="1">
                          <a:solidFill>
                            <a:srgbClr val="FFFFFF"/>
                          </a:solidFill>
                          <a:latin typeface="Aileron Bold"/>
                          <a:ea typeface="Aileron Bold"/>
                          <a:cs typeface="Aileron Bold"/>
                          <a:sym typeface="Aileron Bold"/>
                        </a:rPr>
                        <a:t>Coefficient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b="1">
                          <a:solidFill>
                            <a:srgbClr val="FFFFFF"/>
                          </a:solidFill>
                          <a:latin typeface="Aileron Bold"/>
                          <a:ea typeface="Aileron Bold"/>
                          <a:cs typeface="Aileron Bold"/>
                          <a:sym typeface="Aileron Bold"/>
                        </a:rPr>
                        <a:t>SE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b="1">
                          <a:solidFill>
                            <a:srgbClr val="FFFFFF"/>
                          </a:solidFill>
                          <a:latin typeface="Aileron Bold"/>
                          <a:ea typeface="Aileron Bold"/>
                          <a:cs typeface="Aileron Bold"/>
                          <a:sym typeface="Aileron Bold"/>
                        </a:rPr>
                        <a:t>p-Value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b="1">
                          <a:solidFill>
                            <a:srgbClr val="FFFFFF"/>
                          </a:solidFill>
                          <a:latin typeface="Aileron Bold"/>
                          <a:ea typeface="Aileron Bold"/>
                          <a:cs typeface="Aileron Bold"/>
                          <a:sym typeface="Aileron Bold"/>
                        </a:rPr>
                        <a:t>First Stage F-Stat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extLst>
                  <a:ext uri="{0D108BD9-81ED-4DB2-BD59-A6C34878D82A}">
                    <a16:rowId xmlns:a16="http://schemas.microsoft.com/office/drawing/2014/main" val="10000"/>
                  </a:ext>
                </a:extLst>
              </a:tr>
              <a:tr h="809121">
                <a:tc>
                  <a:txBody>
                    <a:bodyPr/>
                    <a:lstStyle/>
                    <a:p>
                      <a:pPr algn="ctr">
                        <a:lnSpc>
                          <a:spcPts val="2100"/>
                        </a:lnSpc>
                        <a:defRPr/>
                      </a:pPr>
                      <a:r>
                        <a:rPr lang="en-US" sz="1500">
                          <a:solidFill>
                            <a:srgbClr val="FFFFFF"/>
                          </a:solidFill>
                          <a:latin typeface="Aileron"/>
                          <a:ea typeface="Aileron"/>
                          <a:cs typeface="Aileron"/>
                          <a:sym typeface="Aileron"/>
                        </a:rPr>
                        <a:t>Secondary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B5436"/>
                    </a:solidFill>
                  </a:tcPr>
                </a:tc>
                <a:tc>
                  <a:txBody>
                    <a:bodyPr/>
                    <a:lstStyle/>
                    <a:p>
                      <a:pPr algn="ctr">
                        <a:lnSpc>
                          <a:spcPts val="2100"/>
                        </a:lnSpc>
                        <a:defRPr/>
                      </a:pPr>
                      <a:r>
                        <a:rPr lang="en-US" sz="1500">
                          <a:solidFill>
                            <a:srgbClr val="FFFFFF"/>
                          </a:solidFill>
                          <a:latin typeface="Aileron"/>
                          <a:ea typeface="Aileron"/>
                          <a:cs typeface="Aileron"/>
                          <a:sym typeface="Aileron"/>
                        </a:rPr>
                        <a:t>-0.099</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a:solidFill>
                            <a:srgbClr val="FFFFFF"/>
                          </a:solidFill>
                          <a:latin typeface="Aileron"/>
                          <a:ea typeface="Aileron"/>
                          <a:cs typeface="Aileron"/>
                          <a:sym typeface="Aileron"/>
                        </a:rPr>
                        <a:t>0.055</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a:solidFill>
                            <a:srgbClr val="FFFFFF"/>
                          </a:solidFill>
                          <a:latin typeface="Aileron"/>
                          <a:ea typeface="Aileron"/>
                          <a:cs typeface="Aileron"/>
                          <a:sym typeface="Aileron"/>
                        </a:rPr>
                        <a:t>0.074</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b="1">
                          <a:solidFill>
                            <a:srgbClr val="FFFFFF"/>
                          </a:solidFill>
                          <a:latin typeface="Aileron Bold"/>
                          <a:ea typeface="Aileron Bold"/>
                          <a:cs typeface="Aileron Bold"/>
                          <a:sym typeface="Aileron Bold"/>
                        </a:rPr>
                        <a:t>53.4</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extLst>
                  <a:ext uri="{0D108BD9-81ED-4DB2-BD59-A6C34878D82A}">
                    <a16:rowId xmlns:a16="http://schemas.microsoft.com/office/drawing/2014/main" val="10001"/>
                  </a:ext>
                </a:extLst>
              </a:tr>
              <a:tr h="809121">
                <a:tc>
                  <a:txBody>
                    <a:bodyPr/>
                    <a:lstStyle/>
                    <a:p>
                      <a:pPr algn="ctr">
                        <a:lnSpc>
                          <a:spcPts val="2100"/>
                        </a:lnSpc>
                        <a:defRPr/>
                      </a:pPr>
                      <a:r>
                        <a:rPr lang="en-US" sz="1500">
                          <a:solidFill>
                            <a:srgbClr val="FFFFFF"/>
                          </a:solidFill>
                          <a:latin typeface="Aileron"/>
                          <a:ea typeface="Aileron"/>
                          <a:cs typeface="Aileron"/>
                          <a:sym typeface="Aileron"/>
                        </a:rPr>
                        <a:t>Primary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B5436"/>
                    </a:solidFill>
                  </a:tcPr>
                </a:tc>
                <a:tc>
                  <a:txBody>
                    <a:bodyPr/>
                    <a:lstStyle/>
                    <a:p>
                      <a:pPr algn="ctr">
                        <a:lnSpc>
                          <a:spcPts val="2100"/>
                        </a:lnSpc>
                        <a:defRPr/>
                      </a:pPr>
                      <a:r>
                        <a:rPr lang="en-US" sz="1500">
                          <a:solidFill>
                            <a:srgbClr val="FFFFFF"/>
                          </a:solidFill>
                          <a:latin typeface="Aileron"/>
                          <a:ea typeface="Aileron"/>
                          <a:cs typeface="Aileron"/>
                          <a:sym typeface="Aileron"/>
                        </a:rPr>
                        <a:t>-0.154</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a:solidFill>
                            <a:srgbClr val="FFFFFF"/>
                          </a:solidFill>
                          <a:latin typeface="Aileron"/>
                          <a:ea typeface="Aileron"/>
                          <a:cs typeface="Aileron"/>
                          <a:sym typeface="Aileron"/>
                        </a:rPr>
                        <a:t>1.94</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a:solidFill>
                            <a:srgbClr val="FFFFFF"/>
                          </a:solidFill>
                          <a:latin typeface="Aileron"/>
                          <a:ea typeface="Aileron"/>
                          <a:cs typeface="Aileron"/>
                          <a:sym typeface="Aileron"/>
                        </a:rPr>
                        <a:t>n.s.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a:solidFill>
                            <a:srgbClr val="FFFFFF"/>
                          </a:solidFill>
                          <a:latin typeface="Aileron"/>
                          <a:ea typeface="Aileron"/>
                          <a:cs typeface="Aileron"/>
                          <a:sym typeface="Aileron"/>
                        </a:rPr>
                        <a:t>32.0</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extLst>
                  <a:ext uri="{0D108BD9-81ED-4DB2-BD59-A6C34878D82A}">
                    <a16:rowId xmlns:a16="http://schemas.microsoft.com/office/drawing/2014/main" val="10002"/>
                  </a:ext>
                </a:extLst>
              </a:tr>
            </a:tbl>
          </a:graphicData>
        </a:graphic>
      </p:graphicFrame>
      <p:sp>
        <p:nvSpPr>
          <p:cNvPr id="11" name="TextBox 11"/>
          <p:cNvSpPr txBox="1"/>
          <p:nvPr/>
        </p:nvSpPr>
        <p:spPr>
          <a:xfrm>
            <a:off x="3139253" y="847824"/>
            <a:ext cx="12009495" cy="1323975"/>
          </a:xfrm>
          <a:prstGeom prst="rect">
            <a:avLst/>
          </a:prstGeom>
        </p:spPr>
        <p:txBody>
          <a:bodyPr lIns="0" tIns="0" rIns="0" bIns="0" rtlCol="0" anchor="t">
            <a:spAutoFit/>
          </a:bodyPr>
          <a:lstStyle/>
          <a:p>
            <a:pPr marL="0" lvl="0" indent="0" algn="ctr">
              <a:lnSpc>
                <a:spcPts val="10559"/>
              </a:lnSpc>
            </a:pPr>
            <a:r>
              <a:rPr lang="en-US" sz="8799" b="1" spc="87">
                <a:solidFill>
                  <a:srgbClr val="F5F5F5"/>
                </a:solidFill>
                <a:latin typeface="Roca Two Bold"/>
                <a:ea typeface="Roca Two Bold"/>
                <a:cs typeface="Roca Two Bold"/>
                <a:sym typeface="Roca Two Bold"/>
              </a:rPr>
              <a:t>RESULTS</a:t>
            </a:r>
          </a:p>
        </p:txBody>
      </p:sp>
      <p:graphicFrame>
        <p:nvGraphicFramePr>
          <p:cNvPr id="12" name="Table 12"/>
          <p:cNvGraphicFramePr>
            <a:graphicFrameLocks noGrp="1"/>
          </p:cNvGraphicFramePr>
          <p:nvPr/>
        </p:nvGraphicFramePr>
        <p:xfrm>
          <a:off x="3650407" y="6830936"/>
          <a:ext cx="10987185" cy="1554742"/>
        </p:xfrm>
        <a:graphic>
          <a:graphicData uri="http://schemas.openxmlformats.org/drawingml/2006/table">
            <a:tbl>
              <a:tblPr/>
              <a:tblGrid>
                <a:gridCol w="2197437">
                  <a:extLst>
                    <a:ext uri="{9D8B030D-6E8A-4147-A177-3AD203B41FA5}">
                      <a16:colId xmlns:a16="http://schemas.microsoft.com/office/drawing/2014/main" val="20000"/>
                    </a:ext>
                  </a:extLst>
                </a:gridCol>
                <a:gridCol w="2197437">
                  <a:extLst>
                    <a:ext uri="{9D8B030D-6E8A-4147-A177-3AD203B41FA5}">
                      <a16:colId xmlns:a16="http://schemas.microsoft.com/office/drawing/2014/main" val="20001"/>
                    </a:ext>
                  </a:extLst>
                </a:gridCol>
                <a:gridCol w="2197437">
                  <a:extLst>
                    <a:ext uri="{9D8B030D-6E8A-4147-A177-3AD203B41FA5}">
                      <a16:colId xmlns:a16="http://schemas.microsoft.com/office/drawing/2014/main" val="20002"/>
                    </a:ext>
                  </a:extLst>
                </a:gridCol>
                <a:gridCol w="2197437">
                  <a:extLst>
                    <a:ext uri="{9D8B030D-6E8A-4147-A177-3AD203B41FA5}">
                      <a16:colId xmlns:a16="http://schemas.microsoft.com/office/drawing/2014/main" val="20003"/>
                    </a:ext>
                  </a:extLst>
                </a:gridCol>
                <a:gridCol w="2197437">
                  <a:extLst>
                    <a:ext uri="{9D8B030D-6E8A-4147-A177-3AD203B41FA5}">
                      <a16:colId xmlns:a16="http://schemas.microsoft.com/office/drawing/2014/main" val="20004"/>
                    </a:ext>
                  </a:extLst>
                </a:gridCol>
              </a:tblGrid>
              <a:tr h="777371">
                <a:tc>
                  <a:txBody>
                    <a:bodyPr/>
                    <a:lstStyle/>
                    <a:p>
                      <a:pPr algn="ctr">
                        <a:lnSpc>
                          <a:spcPts val="2100"/>
                        </a:lnSpc>
                        <a:defRPr/>
                      </a:pPr>
                      <a:r>
                        <a:rPr lang="en-US" sz="1500" b="1">
                          <a:solidFill>
                            <a:srgbClr val="FFFFFF"/>
                          </a:solidFill>
                          <a:latin typeface="Aileron Bold"/>
                          <a:ea typeface="Aileron Bold"/>
                          <a:cs typeface="Aileron Bold"/>
                          <a:sym typeface="Aileron Bold"/>
                        </a:rPr>
                        <a:t>Specification</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B5436"/>
                    </a:solidFill>
                  </a:tcPr>
                </a:tc>
                <a:tc>
                  <a:txBody>
                    <a:bodyPr/>
                    <a:lstStyle/>
                    <a:p>
                      <a:pPr algn="ctr">
                        <a:lnSpc>
                          <a:spcPts val="2100"/>
                        </a:lnSpc>
                        <a:defRPr/>
                      </a:pPr>
                      <a:r>
                        <a:rPr lang="en-US" sz="1500" b="1">
                          <a:solidFill>
                            <a:srgbClr val="FFFFFF"/>
                          </a:solidFill>
                          <a:latin typeface="Aileron Bold"/>
                          <a:ea typeface="Aileron Bold"/>
                          <a:cs typeface="Aileron Bold"/>
                          <a:sym typeface="Aileron Bold"/>
                        </a:rPr>
                        <a:t>Naïve OLS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b="1">
                          <a:solidFill>
                            <a:srgbClr val="FFFFFF"/>
                          </a:solidFill>
                          <a:latin typeface="Aileron Bold"/>
                          <a:ea typeface="Aileron Bold"/>
                          <a:cs typeface="Aileron Bold"/>
                          <a:sym typeface="Aileron Bold"/>
                        </a:rPr>
                        <a:t>FE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b="1">
                          <a:solidFill>
                            <a:srgbClr val="FFFFFF"/>
                          </a:solidFill>
                          <a:latin typeface="Aileron Bold"/>
                          <a:ea typeface="Aileron Bold"/>
                          <a:cs typeface="Aileron Bold"/>
                          <a:sym typeface="Aileron Bold"/>
                        </a:rPr>
                        <a:t>FE + Controls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b="1">
                          <a:solidFill>
                            <a:srgbClr val="FFFFFF"/>
                          </a:solidFill>
                          <a:latin typeface="Aileron Bold"/>
                          <a:ea typeface="Aileron Bold"/>
                          <a:cs typeface="Aileron Bold"/>
                          <a:sym typeface="Aileron Bold"/>
                        </a:rPr>
                        <a:t>2SLS (Base)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extLst>
                  <a:ext uri="{0D108BD9-81ED-4DB2-BD59-A6C34878D82A}">
                    <a16:rowId xmlns:a16="http://schemas.microsoft.com/office/drawing/2014/main" val="10000"/>
                  </a:ext>
                </a:extLst>
              </a:tr>
              <a:tr h="777371">
                <a:tc>
                  <a:txBody>
                    <a:bodyPr/>
                    <a:lstStyle/>
                    <a:p>
                      <a:pPr algn="ctr">
                        <a:lnSpc>
                          <a:spcPts val="2100"/>
                        </a:lnSpc>
                        <a:defRPr/>
                      </a:pPr>
                      <a:r>
                        <a:rPr lang="en-US" sz="1500">
                          <a:solidFill>
                            <a:srgbClr val="FFFFFF"/>
                          </a:solidFill>
                          <a:latin typeface="Aileron"/>
                          <a:ea typeface="Aileron"/>
                          <a:cs typeface="Aileron"/>
                          <a:sym typeface="Aileron"/>
                        </a:rPr>
                        <a:t>Secondary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B5436"/>
                    </a:solidFill>
                  </a:tcPr>
                </a:tc>
                <a:tc>
                  <a:txBody>
                    <a:bodyPr/>
                    <a:lstStyle/>
                    <a:p>
                      <a:pPr algn="ctr">
                        <a:lnSpc>
                          <a:spcPts val="2100"/>
                        </a:lnSpc>
                        <a:defRPr/>
                      </a:pPr>
                      <a:r>
                        <a:rPr lang="en-US" sz="1500">
                          <a:solidFill>
                            <a:srgbClr val="FFFFFF"/>
                          </a:solidFill>
                          <a:latin typeface="Aileron"/>
                          <a:ea typeface="Aileron"/>
                          <a:cs typeface="Aileron"/>
                          <a:sym typeface="Aileron"/>
                        </a:rPr>
                        <a:t>-0.248</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a:solidFill>
                            <a:srgbClr val="FFFFFF"/>
                          </a:solidFill>
                          <a:latin typeface="Aileron"/>
                          <a:ea typeface="Aileron"/>
                          <a:cs typeface="Aileron"/>
                          <a:sym typeface="Aileron"/>
                        </a:rPr>
                        <a:t>-0.036</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a:solidFill>
                            <a:srgbClr val="FFFFFF"/>
                          </a:solidFill>
                          <a:latin typeface="Aileron"/>
                          <a:ea typeface="Aileron"/>
                          <a:cs typeface="Aileron"/>
                          <a:sym typeface="Aileron"/>
                        </a:rPr>
                        <a:t>-0.043</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tc>
                  <a:txBody>
                    <a:bodyPr/>
                    <a:lstStyle/>
                    <a:p>
                      <a:pPr algn="ctr">
                        <a:lnSpc>
                          <a:spcPts val="2100"/>
                        </a:lnSpc>
                        <a:defRPr/>
                      </a:pPr>
                      <a:r>
                        <a:rPr lang="en-US" sz="1500">
                          <a:solidFill>
                            <a:srgbClr val="FFFFFF"/>
                          </a:solidFill>
                          <a:latin typeface="Aileron"/>
                          <a:ea typeface="Aileron"/>
                          <a:cs typeface="Aileron"/>
                          <a:sym typeface="Aileron"/>
                        </a:rPr>
                        <a:t>-0.099</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00004D"/>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0" y="0"/>
            <a:ext cx="18288000" cy="3061616"/>
            <a:chOff x="0" y="0"/>
            <a:chExt cx="4816593" cy="806351"/>
          </a:xfrm>
        </p:grpSpPr>
        <p:sp>
          <p:nvSpPr>
            <p:cNvPr id="4" name="Freeform 4"/>
            <p:cNvSpPr/>
            <p:nvPr/>
          </p:nvSpPr>
          <p:spPr>
            <a:xfrm>
              <a:off x="0" y="0"/>
              <a:ext cx="4816592" cy="806351"/>
            </a:xfrm>
            <a:custGeom>
              <a:avLst/>
              <a:gdLst/>
              <a:ahLst/>
              <a:cxnLst/>
              <a:rect l="l" t="t" r="r" b="b"/>
              <a:pathLst>
                <a:path w="4816592" h="806351">
                  <a:moveTo>
                    <a:pt x="0" y="0"/>
                  </a:moveTo>
                  <a:lnTo>
                    <a:pt x="4816592" y="0"/>
                  </a:lnTo>
                  <a:lnTo>
                    <a:pt x="4816592" y="806351"/>
                  </a:lnTo>
                  <a:lnTo>
                    <a:pt x="0" y="806351"/>
                  </a:lnTo>
                  <a:close/>
                </a:path>
              </a:pathLst>
            </a:custGeom>
            <a:solidFill>
              <a:srgbClr val="EB5436"/>
            </a:solidFill>
          </p:spPr>
          <p:txBody>
            <a:bodyPr/>
            <a:lstStyle/>
            <a:p>
              <a:endParaRPr lang="en-US"/>
            </a:p>
          </p:txBody>
        </p:sp>
        <p:sp>
          <p:nvSpPr>
            <p:cNvPr id="5" name="TextBox 5"/>
            <p:cNvSpPr txBox="1"/>
            <p:nvPr/>
          </p:nvSpPr>
          <p:spPr>
            <a:xfrm>
              <a:off x="0" y="-123825"/>
              <a:ext cx="4816593" cy="930176"/>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0" y="0"/>
            <a:ext cx="18288000" cy="2890166"/>
            <a:chOff x="0" y="0"/>
            <a:chExt cx="4816593" cy="761196"/>
          </a:xfrm>
        </p:grpSpPr>
        <p:sp>
          <p:nvSpPr>
            <p:cNvPr id="7" name="Freeform 7"/>
            <p:cNvSpPr/>
            <p:nvPr/>
          </p:nvSpPr>
          <p:spPr>
            <a:xfrm>
              <a:off x="0" y="0"/>
              <a:ext cx="4816592" cy="761196"/>
            </a:xfrm>
            <a:custGeom>
              <a:avLst/>
              <a:gdLst/>
              <a:ahLst/>
              <a:cxnLst/>
              <a:rect l="l" t="t" r="r" b="b"/>
              <a:pathLst>
                <a:path w="4816592" h="761196">
                  <a:moveTo>
                    <a:pt x="0" y="0"/>
                  </a:moveTo>
                  <a:lnTo>
                    <a:pt x="4816592" y="0"/>
                  </a:lnTo>
                  <a:lnTo>
                    <a:pt x="4816592" y="761196"/>
                  </a:lnTo>
                  <a:lnTo>
                    <a:pt x="0" y="761196"/>
                  </a:lnTo>
                  <a:close/>
                </a:path>
              </a:pathLst>
            </a:custGeom>
            <a:solidFill>
              <a:srgbClr val="00004D"/>
            </a:solidFill>
          </p:spPr>
          <p:txBody>
            <a:bodyPr/>
            <a:lstStyle/>
            <a:p>
              <a:endParaRPr lang="en-US"/>
            </a:p>
          </p:txBody>
        </p:sp>
        <p:sp>
          <p:nvSpPr>
            <p:cNvPr id="8" name="TextBox 8"/>
            <p:cNvSpPr txBox="1"/>
            <p:nvPr/>
          </p:nvSpPr>
          <p:spPr>
            <a:xfrm>
              <a:off x="0" y="200025"/>
              <a:ext cx="4816593" cy="561171"/>
            </a:xfrm>
            <a:prstGeom prst="rect">
              <a:avLst/>
            </a:prstGeom>
          </p:spPr>
          <p:txBody>
            <a:bodyPr lIns="50800" tIns="50800" rIns="50800" bIns="50800" rtlCol="0" anchor="ctr"/>
            <a:lstStyle/>
            <a:p>
              <a:pPr marL="0" lvl="0" indent="0" algn="ctr">
                <a:lnSpc>
                  <a:spcPts val="6166"/>
                </a:lnSpc>
                <a:spcBef>
                  <a:spcPct val="0"/>
                </a:spcBef>
              </a:pPr>
              <a:endParaRPr/>
            </a:p>
          </p:txBody>
        </p:sp>
      </p:grpSp>
      <p:sp>
        <p:nvSpPr>
          <p:cNvPr id="9" name="Freeform 9"/>
          <p:cNvSpPr/>
          <p:nvPr/>
        </p:nvSpPr>
        <p:spPr>
          <a:xfrm>
            <a:off x="775826" y="3505299"/>
            <a:ext cx="7800679" cy="5753001"/>
          </a:xfrm>
          <a:custGeom>
            <a:avLst/>
            <a:gdLst/>
            <a:ahLst/>
            <a:cxnLst/>
            <a:rect l="l" t="t" r="r" b="b"/>
            <a:pathLst>
              <a:path w="7800679" h="5753001">
                <a:moveTo>
                  <a:pt x="0" y="0"/>
                </a:moveTo>
                <a:lnTo>
                  <a:pt x="7800679" y="0"/>
                </a:lnTo>
                <a:lnTo>
                  <a:pt x="7800679" y="5753001"/>
                </a:lnTo>
                <a:lnTo>
                  <a:pt x="0" y="5753001"/>
                </a:lnTo>
                <a:lnTo>
                  <a:pt x="0" y="0"/>
                </a:lnTo>
                <a:close/>
              </a:path>
            </a:pathLst>
          </a:custGeom>
          <a:blipFill>
            <a:blip r:embed="rId3"/>
            <a:stretch>
              <a:fillRect/>
            </a:stretch>
          </a:blipFill>
        </p:spPr>
        <p:txBody>
          <a:bodyPr/>
          <a:lstStyle/>
          <a:p>
            <a:endParaRPr lang="en-US"/>
          </a:p>
        </p:txBody>
      </p:sp>
      <p:sp>
        <p:nvSpPr>
          <p:cNvPr id="10" name="Freeform 10"/>
          <p:cNvSpPr/>
          <p:nvPr/>
        </p:nvSpPr>
        <p:spPr>
          <a:xfrm>
            <a:off x="9618564" y="3505299"/>
            <a:ext cx="7907905" cy="5753001"/>
          </a:xfrm>
          <a:custGeom>
            <a:avLst/>
            <a:gdLst/>
            <a:ahLst/>
            <a:cxnLst/>
            <a:rect l="l" t="t" r="r" b="b"/>
            <a:pathLst>
              <a:path w="7907905" h="5753001">
                <a:moveTo>
                  <a:pt x="0" y="0"/>
                </a:moveTo>
                <a:lnTo>
                  <a:pt x="7907905" y="0"/>
                </a:lnTo>
                <a:lnTo>
                  <a:pt x="7907905" y="5753001"/>
                </a:lnTo>
                <a:lnTo>
                  <a:pt x="0" y="5753001"/>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2760014" y="847824"/>
            <a:ext cx="12767973" cy="2657475"/>
          </a:xfrm>
          <a:prstGeom prst="rect">
            <a:avLst/>
          </a:prstGeom>
        </p:spPr>
        <p:txBody>
          <a:bodyPr lIns="0" tIns="0" rIns="0" bIns="0" rtlCol="0" anchor="t">
            <a:spAutoFit/>
          </a:bodyPr>
          <a:lstStyle/>
          <a:p>
            <a:pPr algn="ctr">
              <a:lnSpc>
                <a:spcPts val="10559"/>
              </a:lnSpc>
            </a:pPr>
            <a:r>
              <a:rPr lang="en-US" sz="8799" b="1" spc="87">
                <a:solidFill>
                  <a:srgbClr val="F5F5F5"/>
                </a:solidFill>
                <a:latin typeface="Roca Two Bold"/>
                <a:ea typeface="Roca Two Bold"/>
                <a:cs typeface="Roca Two Bold"/>
                <a:sym typeface="Roca Two Bold"/>
              </a:rPr>
              <a:t>DIFF-IN-DIFF GRAPH</a:t>
            </a:r>
          </a:p>
          <a:p>
            <a:pPr marL="0" lvl="0" indent="0" algn="ctr">
              <a:lnSpc>
                <a:spcPts val="10559"/>
              </a:lnSpc>
            </a:pPr>
            <a:endParaRPr lang="en-US" sz="8799" b="1" spc="87">
              <a:solidFill>
                <a:srgbClr val="F5F5F5"/>
              </a:solidFill>
              <a:latin typeface="Roca Two Bold"/>
              <a:ea typeface="Roca Two Bold"/>
              <a:cs typeface="Roca Two Bold"/>
              <a:sym typeface="Roca Two Bold"/>
            </a:endParaRPr>
          </a:p>
        </p:txBody>
      </p:sp>
      <p:sp>
        <p:nvSpPr>
          <p:cNvPr id="12" name="TextBox 12"/>
          <p:cNvSpPr txBox="1"/>
          <p:nvPr/>
        </p:nvSpPr>
        <p:spPr>
          <a:xfrm>
            <a:off x="2916171" y="3194149"/>
            <a:ext cx="12009495" cy="498475"/>
          </a:xfrm>
          <a:prstGeom prst="rect">
            <a:avLst/>
          </a:prstGeom>
        </p:spPr>
        <p:txBody>
          <a:bodyPr lIns="0" tIns="0" rIns="0" bIns="0" rtlCol="0" anchor="t">
            <a:spAutoFit/>
          </a:bodyPr>
          <a:lstStyle/>
          <a:p>
            <a:pPr algn="ctr">
              <a:lnSpc>
                <a:spcPts val="3500"/>
              </a:lnSpc>
              <a:spcBef>
                <a:spcPct val="0"/>
              </a:spcBef>
            </a:pPr>
            <a:r>
              <a:rPr lang="en-US" sz="2500" spc="125">
                <a:solidFill>
                  <a:srgbClr val="F5F5F5"/>
                </a:solidFill>
                <a:latin typeface="Agrandir Narrow"/>
                <a:ea typeface="Agrandir Narrow"/>
                <a:cs typeface="Agrandir Narrow"/>
                <a:sym typeface="Agrandir Narrow"/>
              </a:rPr>
              <a:t>Your paragraph text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US"/>
          </a:p>
        </p:txBody>
      </p:sp>
      <p:grpSp>
        <p:nvGrpSpPr>
          <p:cNvPr id="3" name="Group 3"/>
          <p:cNvGrpSpPr/>
          <p:nvPr/>
        </p:nvGrpSpPr>
        <p:grpSpPr>
          <a:xfrm>
            <a:off x="0" y="0"/>
            <a:ext cx="7700679" cy="10287000"/>
            <a:chOff x="0" y="0"/>
            <a:chExt cx="2028162" cy="2709333"/>
          </a:xfrm>
        </p:grpSpPr>
        <p:sp>
          <p:nvSpPr>
            <p:cNvPr id="4" name="Freeform 4"/>
            <p:cNvSpPr/>
            <p:nvPr/>
          </p:nvSpPr>
          <p:spPr>
            <a:xfrm>
              <a:off x="0" y="0"/>
              <a:ext cx="2028162" cy="2709333"/>
            </a:xfrm>
            <a:custGeom>
              <a:avLst/>
              <a:gdLst/>
              <a:ahLst/>
              <a:cxnLst/>
              <a:rect l="l" t="t" r="r" b="b"/>
              <a:pathLst>
                <a:path w="2028162" h="2709333">
                  <a:moveTo>
                    <a:pt x="0" y="0"/>
                  </a:moveTo>
                  <a:lnTo>
                    <a:pt x="2028162" y="0"/>
                  </a:lnTo>
                  <a:lnTo>
                    <a:pt x="2028162" y="2709333"/>
                  </a:lnTo>
                  <a:lnTo>
                    <a:pt x="0" y="2709333"/>
                  </a:lnTo>
                  <a:close/>
                </a:path>
              </a:pathLst>
            </a:custGeom>
            <a:solidFill>
              <a:srgbClr val="EB5436"/>
            </a:solidFill>
          </p:spPr>
          <p:txBody>
            <a:bodyPr/>
            <a:lstStyle/>
            <a:p>
              <a:endParaRPr lang="en-US"/>
            </a:p>
          </p:txBody>
        </p:sp>
        <p:sp>
          <p:nvSpPr>
            <p:cNvPr id="5" name="TextBox 5"/>
            <p:cNvSpPr txBox="1"/>
            <p:nvPr/>
          </p:nvSpPr>
          <p:spPr>
            <a:xfrm>
              <a:off x="0" y="-38100"/>
              <a:ext cx="2028162" cy="2747433"/>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a:off x="0" y="0"/>
            <a:ext cx="7591969" cy="10287000"/>
            <a:chOff x="0" y="0"/>
            <a:chExt cx="1999531" cy="2709333"/>
          </a:xfrm>
        </p:grpSpPr>
        <p:sp>
          <p:nvSpPr>
            <p:cNvPr id="7" name="Freeform 7"/>
            <p:cNvSpPr/>
            <p:nvPr/>
          </p:nvSpPr>
          <p:spPr>
            <a:xfrm>
              <a:off x="0" y="0"/>
              <a:ext cx="1999531" cy="2709333"/>
            </a:xfrm>
            <a:custGeom>
              <a:avLst/>
              <a:gdLst/>
              <a:ahLst/>
              <a:cxnLst/>
              <a:rect l="l" t="t" r="r" b="b"/>
              <a:pathLst>
                <a:path w="1999531" h="2709333">
                  <a:moveTo>
                    <a:pt x="0" y="0"/>
                  </a:moveTo>
                  <a:lnTo>
                    <a:pt x="1999531" y="0"/>
                  </a:lnTo>
                  <a:lnTo>
                    <a:pt x="1999531" y="2709333"/>
                  </a:lnTo>
                  <a:lnTo>
                    <a:pt x="0" y="2709333"/>
                  </a:lnTo>
                  <a:close/>
                </a:path>
              </a:pathLst>
            </a:custGeom>
            <a:solidFill>
              <a:srgbClr val="00004D"/>
            </a:solidFill>
          </p:spPr>
          <p:txBody>
            <a:bodyPr/>
            <a:lstStyle/>
            <a:p>
              <a:endParaRPr lang="en-US"/>
            </a:p>
          </p:txBody>
        </p:sp>
        <p:sp>
          <p:nvSpPr>
            <p:cNvPr id="8" name="TextBox 8"/>
            <p:cNvSpPr txBox="1"/>
            <p:nvPr/>
          </p:nvSpPr>
          <p:spPr>
            <a:xfrm>
              <a:off x="0" y="-38100"/>
              <a:ext cx="1999531" cy="2747433"/>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654285" y="3235202"/>
            <a:ext cx="6601521" cy="1078230"/>
          </a:xfrm>
          <a:prstGeom prst="rect">
            <a:avLst/>
          </a:prstGeom>
        </p:spPr>
        <p:txBody>
          <a:bodyPr lIns="0" tIns="0" rIns="0" bIns="0" rtlCol="0" anchor="t">
            <a:spAutoFit/>
          </a:bodyPr>
          <a:lstStyle/>
          <a:p>
            <a:pPr algn="l">
              <a:lnSpc>
                <a:spcPts val="8609"/>
              </a:lnSpc>
            </a:pPr>
            <a:r>
              <a:rPr lang="en-US" sz="6999" b="1" spc="69">
                <a:solidFill>
                  <a:srgbClr val="FFFFFF"/>
                </a:solidFill>
                <a:latin typeface="Roca Two Bold"/>
                <a:ea typeface="Roca Two Bold"/>
                <a:cs typeface="Roca Two Bold"/>
                <a:sym typeface="Roca Two Bold"/>
              </a:rPr>
              <a:t>LIMITATIONS</a:t>
            </a:r>
          </a:p>
        </p:txBody>
      </p:sp>
      <p:sp>
        <p:nvSpPr>
          <p:cNvPr id="10" name="TextBox 10"/>
          <p:cNvSpPr txBox="1"/>
          <p:nvPr/>
        </p:nvSpPr>
        <p:spPr>
          <a:xfrm>
            <a:off x="7877989" y="200414"/>
            <a:ext cx="9381311" cy="9699625"/>
          </a:xfrm>
          <a:prstGeom prst="rect">
            <a:avLst/>
          </a:prstGeom>
        </p:spPr>
        <p:txBody>
          <a:bodyPr lIns="0" tIns="0" rIns="0" bIns="0" rtlCol="0" anchor="t">
            <a:spAutoFit/>
          </a:bodyPr>
          <a:lstStyle/>
          <a:p>
            <a:pPr algn="l">
              <a:lnSpc>
                <a:spcPts val="3500"/>
              </a:lnSpc>
              <a:spcBef>
                <a:spcPct val="0"/>
              </a:spcBef>
            </a:pPr>
            <a:r>
              <a:rPr lang="en-US" sz="2500" b="1" u="none" strike="noStrike" spc="125">
                <a:solidFill>
                  <a:srgbClr val="00004D"/>
                </a:solidFill>
                <a:latin typeface="Agrandir Narrow Bold"/>
                <a:ea typeface="Agrandir Narrow Bold"/>
                <a:cs typeface="Agrandir Narrow Bold"/>
                <a:sym typeface="Agrandir Narrow Bold"/>
              </a:rPr>
              <a:t>Endogeneity of seatbelt use</a:t>
            </a:r>
            <a:r>
              <a:rPr lang="en-US" sz="2500" u="none" strike="noStrike" spc="125">
                <a:solidFill>
                  <a:srgbClr val="00004D"/>
                </a:solidFill>
                <a:latin typeface="Agrandir Narrow"/>
                <a:ea typeface="Agrandir Narrow"/>
                <a:cs typeface="Agrandir Narrow"/>
                <a:sym typeface="Agrandir Narrow"/>
              </a:rPr>
              <a:t>:</a:t>
            </a:r>
          </a:p>
          <a:p>
            <a:pPr marL="539751" lvl="1" indent="-269876" algn="l">
              <a:lnSpc>
                <a:spcPts val="3500"/>
              </a:lnSpc>
              <a:spcBef>
                <a:spcPct val="0"/>
              </a:spcBef>
              <a:buFont typeface="Arial"/>
              <a:buChar char="•"/>
            </a:pPr>
            <a:r>
              <a:rPr lang="en-US" sz="2500" u="none" strike="noStrike" spc="125">
                <a:solidFill>
                  <a:srgbClr val="00004D"/>
                </a:solidFill>
                <a:latin typeface="Agrandir Narrow"/>
                <a:ea typeface="Agrandir Narrow"/>
                <a:cs typeface="Agrandir Narrow"/>
                <a:sym typeface="Agrandir Narrow"/>
              </a:rPr>
              <a:t>Addressed by using 2SLS, instrumenting seatbelt usage with enforcement law type (primary/secondary), which varies exogenously at the state-year level.</a:t>
            </a:r>
          </a:p>
          <a:p>
            <a:pPr algn="l">
              <a:lnSpc>
                <a:spcPts val="3500"/>
              </a:lnSpc>
              <a:spcBef>
                <a:spcPct val="0"/>
              </a:spcBef>
            </a:pPr>
            <a:endParaRPr lang="en-US" sz="2500" u="none" strike="noStrike" spc="125">
              <a:solidFill>
                <a:srgbClr val="00004D"/>
              </a:solidFill>
              <a:latin typeface="Agrandir Narrow"/>
              <a:ea typeface="Agrandir Narrow"/>
              <a:cs typeface="Agrandir Narrow"/>
              <a:sym typeface="Agrandir Narrow"/>
            </a:endParaRPr>
          </a:p>
          <a:p>
            <a:pPr algn="l">
              <a:lnSpc>
                <a:spcPts val="3500"/>
              </a:lnSpc>
              <a:spcBef>
                <a:spcPct val="0"/>
              </a:spcBef>
            </a:pPr>
            <a:r>
              <a:rPr lang="en-US" sz="2500" b="1" u="none" strike="noStrike" spc="125">
                <a:solidFill>
                  <a:srgbClr val="00004D"/>
                </a:solidFill>
                <a:latin typeface="Agrandir Narrow Bold"/>
                <a:ea typeface="Agrandir Narrow Bold"/>
                <a:cs typeface="Agrandir Narrow Bold"/>
                <a:sym typeface="Agrandir Narrow Bold"/>
              </a:rPr>
              <a:t>Measurement error in seatbelt usage data</a:t>
            </a:r>
            <a:r>
              <a:rPr lang="en-US" sz="2500" u="none" strike="noStrike" spc="125">
                <a:solidFill>
                  <a:srgbClr val="00004D"/>
                </a:solidFill>
                <a:latin typeface="Agrandir Narrow"/>
                <a:ea typeface="Agrandir Narrow"/>
                <a:cs typeface="Agrandir Narrow"/>
                <a:sym typeface="Agrandir Narrow"/>
              </a:rPr>
              <a:t>:</a:t>
            </a:r>
          </a:p>
          <a:p>
            <a:pPr marL="539751" lvl="1" indent="-269876" algn="l">
              <a:lnSpc>
                <a:spcPts val="3500"/>
              </a:lnSpc>
              <a:spcBef>
                <a:spcPct val="0"/>
              </a:spcBef>
              <a:buFont typeface="Arial"/>
              <a:buChar char="•"/>
            </a:pPr>
            <a:r>
              <a:rPr lang="en-US" sz="2500" u="none" strike="noStrike" spc="125">
                <a:solidFill>
                  <a:srgbClr val="00004D"/>
                </a:solidFill>
                <a:latin typeface="Agrandir Narrow"/>
                <a:ea typeface="Agrandir Narrow"/>
                <a:cs typeface="Agrandir Narrow"/>
                <a:sym typeface="Agrandir Narrow"/>
              </a:rPr>
              <a:t>Mitigated by incorporating multiple control variables and focusing on relative changes over time with state and year fixed effects to reduce bias from reporting inconsistencies.</a:t>
            </a:r>
          </a:p>
          <a:p>
            <a:pPr algn="l">
              <a:lnSpc>
                <a:spcPts val="3500"/>
              </a:lnSpc>
              <a:spcBef>
                <a:spcPct val="0"/>
              </a:spcBef>
            </a:pPr>
            <a:endParaRPr lang="en-US" sz="2500" u="none" strike="noStrike" spc="125">
              <a:solidFill>
                <a:srgbClr val="00004D"/>
              </a:solidFill>
              <a:latin typeface="Agrandir Narrow"/>
              <a:ea typeface="Agrandir Narrow"/>
              <a:cs typeface="Agrandir Narrow"/>
              <a:sym typeface="Agrandir Narrow"/>
            </a:endParaRPr>
          </a:p>
          <a:p>
            <a:pPr algn="l">
              <a:lnSpc>
                <a:spcPts val="3500"/>
              </a:lnSpc>
              <a:spcBef>
                <a:spcPct val="0"/>
              </a:spcBef>
            </a:pPr>
            <a:r>
              <a:rPr lang="en-US" sz="2500" b="1" u="none" strike="noStrike" spc="125">
                <a:solidFill>
                  <a:srgbClr val="00004D"/>
                </a:solidFill>
                <a:latin typeface="Agrandir Narrow Bold"/>
                <a:ea typeface="Agrandir Narrow Bold"/>
                <a:cs typeface="Agrandir Narrow Bold"/>
                <a:sym typeface="Agrandir Narrow Bold"/>
              </a:rPr>
              <a:t>Small sample size for primary enforcement states</a:t>
            </a:r>
            <a:r>
              <a:rPr lang="en-US" sz="2500" u="none" strike="noStrike" spc="125">
                <a:solidFill>
                  <a:srgbClr val="00004D"/>
                </a:solidFill>
                <a:latin typeface="Agrandir Narrow"/>
                <a:ea typeface="Agrandir Narrow"/>
                <a:cs typeface="Agrandir Narrow"/>
                <a:sym typeface="Agrandir Narrow"/>
              </a:rPr>
              <a:t>:</a:t>
            </a:r>
          </a:p>
          <a:p>
            <a:pPr marL="539751" lvl="1" indent="-269876" algn="l">
              <a:lnSpc>
                <a:spcPts val="3500"/>
              </a:lnSpc>
              <a:spcBef>
                <a:spcPct val="0"/>
              </a:spcBef>
              <a:buFont typeface="Arial"/>
              <a:buChar char="•"/>
            </a:pPr>
            <a:r>
              <a:rPr lang="en-US" sz="2500" u="none" strike="noStrike" spc="125">
                <a:solidFill>
                  <a:srgbClr val="00004D"/>
                </a:solidFill>
                <a:latin typeface="Agrandir Narrow"/>
                <a:ea typeface="Agrandir Narrow"/>
                <a:cs typeface="Agrandir Narrow"/>
                <a:sym typeface="Agrandir Narrow"/>
              </a:rPr>
              <a:t>Acknowledged as a key limitation. While the coefficient direction aligns with expectations, the lack of statistical significance is attributed to limited data, not lack of effect.</a:t>
            </a:r>
          </a:p>
          <a:p>
            <a:pPr algn="l">
              <a:lnSpc>
                <a:spcPts val="3500"/>
              </a:lnSpc>
              <a:spcBef>
                <a:spcPct val="0"/>
              </a:spcBef>
            </a:pPr>
            <a:endParaRPr lang="en-US" sz="2500" u="none" strike="noStrike" spc="125">
              <a:solidFill>
                <a:srgbClr val="00004D"/>
              </a:solidFill>
              <a:latin typeface="Agrandir Narrow"/>
              <a:ea typeface="Agrandir Narrow"/>
              <a:cs typeface="Agrandir Narrow"/>
              <a:sym typeface="Agrandir Narrow"/>
            </a:endParaRPr>
          </a:p>
          <a:p>
            <a:pPr algn="l">
              <a:lnSpc>
                <a:spcPts val="3500"/>
              </a:lnSpc>
              <a:spcBef>
                <a:spcPct val="0"/>
              </a:spcBef>
            </a:pPr>
            <a:r>
              <a:rPr lang="en-US" sz="2500" b="1" u="none" strike="noStrike" spc="125">
                <a:solidFill>
                  <a:srgbClr val="00004D"/>
                </a:solidFill>
                <a:latin typeface="Agrandir Narrow Bold"/>
                <a:ea typeface="Agrandir Narrow Bold"/>
                <a:cs typeface="Agrandir Narrow Bold"/>
                <a:sym typeface="Agrandir Narrow Bold"/>
              </a:rPr>
              <a:t>Omitted variable bias</a:t>
            </a:r>
            <a:r>
              <a:rPr lang="en-US" sz="2500" u="none" strike="noStrike" spc="125">
                <a:solidFill>
                  <a:srgbClr val="00004D"/>
                </a:solidFill>
                <a:latin typeface="Agrandir Narrow"/>
                <a:ea typeface="Agrandir Narrow"/>
                <a:cs typeface="Agrandir Narrow"/>
                <a:sym typeface="Agrandir Narrow"/>
              </a:rPr>
              <a:t>:</a:t>
            </a:r>
          </a:p>
          <a:p>
            <a:pPr marL="539751" lvl="1" indent="-269876" algn="l">
              <a:lnSpc>
                <a:spcPts val="3500"/>
              </a:lnSpc>
              <a:spcBef>
                <a:spcPct val="0"/>
              </a:spcBef>
              <a:buFont typeface="Arial"/>
              <a:buChar char="•"/>
            </a:pPr>
            <a:r>
              <a:rPr lang="en-US" sz="2500" u="none" strike="noStrike" spc="125">
                <a:solidFill>
                  <a:srgbClr val="00004D"/>
                </a:solidFill>
                <a:latin typeface="Agrandir Narrow"/>
                <a:ea typeface="Agrandir Narrow"/>
                <a:cs typeface="Agrandir Narrow"/>
                <a:sym typeface="Agrandir Narrow"/>
              </a:rPr>
              <a:t>Controlled for observable policy variables like alcohol laws, speed limits, income, and used state and year fixed effects to absorb unobserved heterogeneity across time and geography.</a:t>
            </a:r>
          </a:p>
        </p:txBody>
      </p:sp>
      <p:sp>
        <p:nvSpPr>
          <p:cNvPr id="11" name="TextBox 11"/>
          <p:cNvSpPr txBox="1"/>
          <p:nvPr/>
        </p:nvSpPr>
        <p:spPr>
          <a:xfrm>
            <a:off x="654285" y="4175514"/>
            <a:ext cx="4593473" cy="1374775"/>
          </a:xfrm>
          <a:prstGeom prst="rect">
            <a:avLst/>
          </a:prstGeom>
        </p:spPr>
        <p:txBody>
          <a:bodyPr lIns="0" tIns="0" rIns="0" bIns="0" rtlCol="0" anchor="t">
            <a:spAutoFit/>
          </a:bodyPr>
          <a:lstStyle/>
          <a:p>
            <a:pPr algn="l">
              <a:lnSpc>
                <a:spcPts val="3500"/>
              </a:lnSpc>
              <a:spcBef>
                <a:spcPct val="0"/>
              </a:spcBef>
            </a:pPr>
            <a:r>
              <a:rPr lang="en-US" sz="2500" spc="125">
                <a:solidFill>
                  <a:srgbClr val="FFFFFF"/>
                </a:solidFill>
                <a:latin typeface="Agrandir Narrow"/>
                <a:ea typeface="Agrandir Narrow"/>
                <a:cs typeface="Agrandir Narrow"/>
                <a:sym typeface="Agrandir Narrow"/>
              </a:rPr>
              <a:t>What are the limitations to our model and how do we address these issues?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907</Words>
  <Application>Microsoft Office PowerPoint</Application>
  <PresentationFormat>Custom</PresentationFormat>
  <Paragraphs>135</Paragraphs>
  <Slides>11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Calibri</vt:lpstr>
      <vt:lpstr>Livvic Semi-Bold</vt:lpstr>
      <vt:lpstr>Agrandir Narrow</vt:lpstr>
      <vt:lpstr>Be Vietnam Italics</vt:lpstr>
      <vt:lpstr>Roca Two Bold</vt:lpstr>
      <vt:lpstr>Arial</vt:lpstr>
      <vt:lpstr>Be Vietnam Ultra-Bold</vt:lpstr>
      <vt:lpstr>Be Vietnam</vt:lpstr>
      <vt:lpstr>Aileron</vt:lpstr>
      <vt:lpstr>Agrandir Narrow Medium</vt:lpstr>
      <vt:lpstr>Agrandir Narrow Bold</vt:lpstr>
      <vt:lpstr>Aileron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mandatory</dc:title>
  <cp:lastModifiedBy>jeremy.a.duchin@outlook.com</cp:lastModifiedBy>
  <cp:revision>2</cp:revision>
  <dcterms:created xsi:type="dcterms:W3CDTF">2006-08-16T00:00:00Z</dcterms:created>
  <dcterms:modified xsi:type="dcterms:W3CDTF">2025-05-04T22:02:28Z</dcterms:modified>
  <dc:identifier>DAGmJl37NV4</dc:identifier>
</cp:coreProperties>
</file>